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98" r:id="rId11"/>
    <p:sldId id="265" r:id="rId12"/>
    <p:sldId id="294" r:id="rId13"/>
    <p:sldId id="266" r:id="rId14"/>
    <p:sldId id="339" r:id="rId15"/>
    <p:sldId id="267" r:id="rId16"/>
    <p:sldId id="268" r:id="rId17"/>
    <p:sldId id="269" r:id="rId18"/>
    <p:sldId id="270" r:id="rId19"/>
    <p:sldId id="296" r:id="rId20"/>
    <p:sldId id="300" r:id="rId21"/>
    <p:sldId id="271" r:id="rId22"/>
    <p:sldId id="340" r:id="rId23"/>
    <p:sldId id="272" r:id="rId24"/>
    <p:sldId id="273" r:id="rId25"/>
    <p:sldId id="295" r:id="rId26"/>
    <p:sldId id="274" r:id="rId27"/>
    <p:sldId id="275" r:id="rId28"/>
    <p:sldId id="276" r:id="rId29"/>
    <p:sldId id="277" r:id="rId30"/>
    <p:sldId id="297" r:id="rId31"/>
    <p:sldId id="299" r:id="rId32"/>
    <p:sldId id="278" r:id="rId33"/>
    <p:sldId id="279" r:id="rId34"/>
    <p:sldId id="280" r:id="rId35"/>
    <p:sldId id="281" r:id="rId36"/>
    <p:sldId id="282" r:id="rId37"/>
    <p:sldId id="291" r:id="rId38"/>
    <p:sldId id="292" r:id="rId39"/>
    <p:sldId id="283" r:id="rId40"/>
    <p:sldId id="293" r:id="rId41"/>
    <p:sldId id="284" r:id="rId42"/>
    <p:sldId id="286" r:id="rId43"/>
    <p:sldId id="288" r:id="rId44"/>
    <p:sldId id="290" r:id="rId45"/>
    <p:sldId id="301" r:id="rId46"/>
    <p:sldId id="302" r:id="rId47"/>
    <p:sldId id="327" r:id="rId48"/>
    <p:sldId id="303" r:id="rId49"/>
    <p:sldId id="304" r:id="rId50"/>
    <p:sldId id="305" r:id="rId51"/>
    <p:sldId id="326" r:id="rId52"/>
    <p:sldId id="306" r:id="rId53"/>
    <p:sldId id="328" r:id="rId54"/>
    <p:sldId id="307" r:id="rId55"/>
    <p:sldId id="308" r:id="rId56"/>
    <p:sldId id="325" r:id="rId57"/>
    <p:sldId id="309" r:id="rId58"/>
    <p:sldId id="329" r:id="rId59"/>
    <p:sldId id="310" r:id="rId60"/>
    <p:sldId id="311" r:id="rId61"/>
    <p:sldId id="330" r:id="rId62"/>
    <p:sldId id="312" r:id="rId63"/>
    <p:sldId id="331" r:id="rId64"/>
    <p:sldId id="313" r:id="rId65"/>
    <p:sldId id="314" r:id="rId66"/>
    <p:sldId id="315" r:id="rId67"/>
    <p:sldId id="332" r:id="rId68"/>
    <p:sldId id="316" r:id="rId69"/>
    <p:sldId id="333" r:id="rId70"/>
    <p:sldId id="334" r:id="rId71"/>
    <p:sldId id="335" r:id="rId72"/>
    <p:sldId id="336" r:id="rId73"/>
    <p:sldId id="337" r:id="rId74"/>
    <p:sldId id="317" r:id="rId75"/>
    <p:sldId id="318" r:id="rId76"/>
    <p:sldId id="319" r:id="rId77"/>
    <p:sldId id="320" r:id="rId78"/>
    <p:sldId id="321" r:id="rId79"/>
    <p:sldId id="322" r:id="rId80"/>
    <p:sldId id="323" r:id="rId81"/>
    <p:sldId id="324" r:id="rId82"/>
    <p:sldId id="338"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p:restoredTop sz="86410"/>
  </p:normalViewPr>
  <p:slideViewPr>
    <p:cSldViewPr>
      <p:cViewPr>
        <p:scale>
          <a:sx n="81" d="100"/>
          <a:sy n="81" d="100"/>
        </p:scale>
        <p:origin x="-8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702C8D-26C7-4CE9-B0D2-3A9288716D52}" type="datetimeFigureOut">
              <a:rPr lang="en-US"/>
              <a:pPr>
                <a:defRPr/>
              </a:pPr>
              <a:t>9/9/2014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15126-8380-48AB-8D0C-C44D8F67A90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C2B7F9-559E-48EF-B134-26A6A78B84D5}" type="datetimeFigureOut">
              <a:rPr lang="en-US"/>
              <a:pPr>
                <a:defRPr/>
              </a:pPr>
              <a:t>9/9/2014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85F5DE-88D0-4C2A-B2D4-4CEE1935A0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58C61F-7F60-4B95-A6A0-0B415B040C24}" type="datetimeFigureOut">
              <a:rPr lang="en-US"/>
              <a:pPr>
                <a:defRPr/>
              </a:pPr>
              <a:t>9/9/2014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B8637-88F0-429F-BBFC-E14017C5AE3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C958DD2-0CEC-48FD-AD4B-3F76BA423C7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F3864B1-6B64-4BC8-9547-4B6D44AE0CF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E699D15-6CB6-4119-A6B3-AE460BD50D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D3C5B-EC00-4120-A57A-A7A591CB7419}" type="datetimeFigureOut">
              <a:rPr lang="en-US"/>
              <a:pPr>
                <a:defRPr/>
              </a:pPr>
              <a:t>9/9/2014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EA595-C15A-40F7-85D7-635E68CB52F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D70F0-73F5-4295-91C8-85049822FB83}" type="datetimeFigureOut">
              <a:rPr lang="en-US"/>
              <a:pPr>
                <a:defRPr/>
              </a:pPr>
              <a:t>9/9/2014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B33B18-B246-4EB5-B5C6-D5E2EF0DB7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8F8844-57A4-48A4-978F-7148F560890C}" type="datetimeFigureOut">
              <a:rPr lang="en-US"/>
              <a:pPr>
                <a:defRPr/>
              </a:pPr>
              <a:t>9/9/2014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2D2DBB-9850-449F-BDD7-9337F0461F5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4AC674-AC9E-4653-9A34-0BBF5E2B34B1}" type="datetimeFigureOut">
              <a:rPr lang="en-US"/>
              <a:pPr>
                <a:defRPr/>
              </a:pPr>
              <a:t>9/9/2014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560345-73A5-4D83-960A-B43C8C8E7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B8966C-38B2-4F60-A91B-97918BDB668D}" type="datetimeFigureOut">
              <a:rPr lang="en-US"/>
              <a:pPr>
                <a:defRPr/>
              </a:pPr>
              <a:t>9/9/2014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5DEF13-2D41-46ED-85F4-DC953D6F24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8E9E67-163B-45ED-B22D-5F817F4A5C44}" type="datetimeFigureOut">
              <a:rPr lang="en-US"/>
              <a:pPr>
                <a:defRPr/>
              </a:pPr>
              <a:t>9/9/2014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34AE9E-708C-4FF5-99DA-EF0AE4CDB60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EEB0D9-CF43-4CC9-AF36-9E1439CF7A23}" type="datetimeFigureOut">
              <a:rPr lang="en-US"/>
              <a:pPr>
                <a:defRPr/>
              </a:pPr>
              <a:t>9/9/2014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60230D-E497-4CFE-8563-BCFAEC2F37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D0A17F-C2BB-41AC-9049-CCEEC5EA71F6}" type="datetimeFigureOut">
              <a:rPr lang="en-US"/>
              <a:pPr>
                <a:defRPr/>
              </a:pPr>
              <a:t>9/9/2014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195EF4-1C03-49A4-BE9A-B9CFB68D2C9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71910F-D27C-474D-92AB-08FE4E161E7D}" type="datetimeFigureOut">
              <a:rPr lang="en-US"/>
              <a:pPr>
                <a:defRPr/>
              </a:pPr>
              <a:t>9/9/2014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1B128D-AF53-4BCE-A818-F261B67D86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2010.census.gov/2010census/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msc1\Users\brinks\Desktop\Mr.%20Farris\Chapter%2010%20and%2011\School%20House%20Rocks%20-%20Tyrannosaurus%20Debt.wmv"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blip>
          <a:stretch>
            <a:fillRect/>
          </a:stretch>
        </p:blipFill>
        <p:spPr>
          <a:xfrm>
            <a:off x="202438" y="348916"/>
            <a:ext cx="3074162" cy="3183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ctrTitle"/>
          </p:nvPr>
        </p:nvSpPr>
        <p:spPr>
          <a:xfrm>
            <a:off x="3346450" y="152400"/>
            <a:ext cx="5797550" cy="1470025"/>
          </a:xfrm>
        </p:spPr>
        <p:txBody>
          <a:bodyPr rtlCol="0">
            <a:normAutofit fontScale="90000"/>
          </a:bodyPr>
          <a:lstStyle/>
          <a:p>
            <a:pPr eaLnBrk="1" fontAlgn="auto" hangingPunct="1">
              <a:spcAft>
                <a:spcPts val="0"/>
              </a:spcAft>
              <a:defRPr/>
            </a:pPr>
            <a:r>
              <a:rPr lang="en-US" dirty="0" smtClean="0"/>
              <a:t>Congress and Powers of Congress</a:t>
            </a:r>
            <a:endParaRPr lang="en-US" dirty="0"/>
          </a:p>
        </p:txBody>
      </p:sp>
      <p:sp>
        <p:nvSpPr>
          <p:cNvPr id="3" name="Subtitle 2"/>
          <p:cNvSpPr>
            <a:spLocks noGrp="1"/>
          </p:cNvSpPr>
          <p:nvPr>
            <p:ph type="subTitle" idx="1"/>
          </p:nvPr>
        </p:nvSpPr>
        <p:spPr>
          <a:xfrm>
            <a:off x="2971800" y="4572000"/>
            <a:ext cx="3200400" cy="1752600"/>
          </a:xfrm>
        </p:spPr>
        <p:txBody>
          <a:bodyPr rtlCol="0">
            <a:normAutofit fontScale="92500"/>
          </a:bodyPr>
          <a:lstStyle/>
          <a:p>
            <a:pPr eaLnBrk="1" fontAlgn="auto" hangingPunct="1">
              <a:spcAft>
                <a:spcPts val="0"/>
              </a:spcAft>
              <a:buFont typeface="Arial" pitchFamily="34" charset="0"/>
              <a:buNone/>
              <a:defRPr/>
            </a:pPr>
            <a:r>
              <a:rPr lang="en-US" sz="4800" u="sng" dirty="0" smtClean="0"/>
              <a:t>Chapters 10</a:t>
            </a:r>
            <a:r>
              <a:rPr lang="en-US" sz="4800" dirty="0" smtClean="0"/>
              <a:t> and 11</a:t>
            </a:r>
            <a:endParaRPr lang="en-US" sz="4800" dirty="0"/>
          </a:p>
        </p:txBody>
      </p:sp>
      <p:pic>
        <p:nvPicPr>
          <p:cNvPr id="5" name="Picture 4"/>
          <p:cNvPicPr>
            <a:picLocks noChangeAspect="1"/>
          </p:cNvPicPr>
          <p:nvPr/>
        </p:nvPicPr>
        <p:blipFill>
          <a:blip r:embed="rId3" cstate="print">
            <a:extLst/>
          </a:blip>
          <a:stretch>
            <a:fillRect/>
          </a:stretch>
        </p:blipFill>
        <p:spPr>
          <a:xfrm>
            <a:off x="4728661" y="1756985"/>
            <a:ext cx="4014538" cy="26749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89" name="Picture 6"/>
          <p:cNvPicPr>
            <a:picLocks noChangeAspect="1"/>
          </p:cNvPicPr>
          <p:nvPr/>
        </p:nvPicPr>
        <p:blipFill>
          <a:blip r:embed="rId4"/>
          <a:srcRect/>
          <a:stretch>
            <a:fillRect/>
          </a:stretch>
        </p:blipFill>
        <p:spPr bwMode="auto">
          <a:xfrm>
            <a:off x="6097588" y="3817938"/>
            <a:ext cx="3062287" cy="3063875"/>
          </a:xfrm>
          <a:prstGeom prst="rect">
            <a:avLst/>
          </a:prstGeom>
          <a:noFill/>
          <a:ln w="9525">
            <a:noFill/>
            <a:miter lim="800000"/>
            <a:headEnd/>
            <a:tailEnd/>
          </a:ln>
        </p:spPr>
      </p:pic>
      <p:pic>
        <p:nvPicPr>
          <p:cNvPr id="16390" name="Picture 5"/>
          <p:cNvPicPr>
            <a:picLocks noChangeAspect="1"/>
          </p:cNvPicPr>
          <p:nvPr/>
        </p:nvPicPr>
        <p:blipFill>
          <a:blip r:embed="rId5"/>
          <a:srcRect/>
          <a:stretch>
            <a:fillRect/>
          </a:stretch>
        </p:blipFill>
        <p:spPr bwMode="auto">
          <a:xfrm>
            <a:off x="0" y="3636963"/>
            <a:ext cx="3221038" cy="3221037"/>
          </a:xfrm>
          <a:prstGeom prst="rect">
            <a:avLst/>
          </a:prstGeom>
          <a:noFill/>
          <a:ln w="9525">
            <a:noFill/>
            <a:miter lim="800000"/>
            <a:headEnd/>
            <a:tailEnd/>
          </a:ln>
        </p:spPr>
      </p:pic>
      <p:pic>
        <p:nvPicPr>
          <p:cNvPr id="16391" name="Picture 8" descr="600px-Seal_of_the_United_States_Congress_svg"/>
          <p:cNvPicPr>
            <a:picLocks noChangeAspect="1" noChangeArrowheads="1"/>
          </p:cNvPicPr>
          <p:nvPr/>
        </p:nvPicPr>
        <p:blipFill>
          <a:blip r:embed="rId6"/>
          <a:srcRect/>
          <a:stretch>
            <a:fillRect/>
          </a:stretch>
        </p:blipFill>
        <p:spPr bwMode="auto">
          <a:xfrm>
            <a:off x="2514600" y="1676400"/>
            <a:ext cx="2895600"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p:cNvSpPr>
          <p:nvPr>
            <p:ph type="title"/>
          </p:nvPr>
        </p:nvSpPr>
        <p:spPr/>
        <p:txBody>
          <a:bodyPr/>
          <a:lstStyle/>
          <a:p>
            <a:pPr eaLnBrk="1" hangingPunct="1"/>
            <a:r>
              <a:rPr lang="en-US" sz="4000" smtClean="0"/>
              <a:t>The House of Representatives</a:t>
            </a:r>
          </a:p>
        </p:txBody>
      </p:sp>
      <p:pic>
        <p:nvPicPr>
          <p:cNvPr id="25602" name="Picture 5" descr="800px-112USHouseStructure_svg"/>
          <p:cNvPicPr>
            <a:picLocks noChangeAspect="1" noChangeArrowheads="1"/>
          </p:cNvPicPr>
          <p:nvPr/>
        </p:nvPicPr>
        <p:blipFill>
          <a:blip r:embed="rId2"/>
          <a:srcRect/>
          <a:stretch>
            <a:fillRect/>
          </a:stretch>
        </p:blipFill>
        <p:spPr bwMode="auto">
          <a:xfrm>
            <a:off x="304800" y="1828800"/>
            <a:ext cx="8534400" cy="449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76250" y="4763"/>
            <a:ext cx="8229600" cy="1143000"/>
          </a:xfrm>
        </p:spPr>
        <p:txBody>
          <a:bodyPr/>
          <a:lstStyle/>
          <a:p>
            <a:pPr eaLnBrk="1" hangingPunct="1"/>
            <a:r>
              <a:rPr lang="en-US" smtClean="0"/>
              <a:t>Reapportionment</a:t>
            </a:r>
          </a:p>
        </p:txBody>
      </p:sp>
      <p:sp>
        <p:nvSpPr>
          <p:cNvPr id="26626" name="Content Placeholder 2"/>
          <p:cNvSpPr>
            <a:spLocks noGrp="1"/>
          </p:cNvSpPr>
          <p:nvPr>
            <p:ph idx="1"/>
          </p:nvPr>
        </p:nvSpPr>
        <p:spPr>
          <a:xfrm>
            <a:off x="76200" y="914400"/>
            <a:ext cx="8839200" cy="3660775"/>
          </a:xfrm>
        </p:spPr>
        <p:txBody>
          <a:bodyPr/>
          <a:lstStyle/>
          <a:p>
            <a:pPr eaLnBrk="1" hangingPunct="1"/>
            <a:r>
              <a:rPr lang="en-US" u="sng" smtClean="0"/>
              <a:t>Reapportionment</a:t>
            </a:r>
            <a:r>
              <a:rPr lang="en-US" smtClean="0"/>
              <a:t> is the redistribution of seat in the House after each decennial census.</a:t>
            </a:r>
          </a:p>
        </p:txBody>
      </p:sp>
      <p:pic>
        <p:nvPicPr>
          <p:cNvPr id="26627" name="Picture 3"/>
          <p:cNvPicPr>
            <a:picLocks noChangeAspect="1"/>
          </p:cNvPicPr>
          <p:nvPr/>
        </p:nvPicPr>
        <p:blipFill>
          <a:blip r:embed="rId2"/>
          <a:srcRect/>
          <a:stretch>
            <a:fillRect/>
          </a:stretch>
        </p:blipFill>
        <p:spPr bwMode="auto">
          <a:xfrm>
            <a:off x="990600" y="2590800"/>
            <a:ext cx="6973888"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Reapportionment</a:t>
            </a:r>
          </a:p>
        </p:txBody>
      </p:sp>
      <p:sp>
        <p:nvSpPr>
          <p:cNvPr id="27650" name="Content Placeholder 2"/>
          <p:cNvSpPr>
            <a:spLocks noGrp="1"/>
          </p:cNvSpPr>
          <p:nvPr>
            <p:ph idx="1"/>
          </p:nvPr>
        </p:nvSpPr>
        <p:spPr/>
        <p:txBody>
          <a:bodyPr/>
          <a:lstStyle/>
          <a:p>
            <a:pPr eaLnBrk="1" hangingPunct="1">
              <a:lnSpc>
                <a:spcPct val="90000"/>
              </a:lnSpc>
            </a:pPr>
            <a:r>
              <a:rPr lang="en-US" smtClean="0">
                <a:cs typeface="Arial" charset="0"/>
              </a:rPr>
              <a:t>Reapportionment</a:t>
            </a:r>
          </a:p>
          <a:p>
            <a:pPr lvl="1" eaLnBrk="1" hangingPunct="1">
              <a:lnSpc>
                <a:spcPct val="90000"/>
              </a:lnSpc>
            </a:pPr>
            <a:r>
              <a:rPr lang="en-US" smtClean="0">
                <a:cs typeface="Arial" charset="0"/>
              </a:rPr>
              <a:t>1</a:t>
            </a:r>
            <a:r>
              <a:rPr lang="en-US" baseline="30000" smtClean="0">
                <a:cs typeface="Arial" charset="0"/>
              </a:rPr>
              <a:t>st</a:t>
            </a:r>
            <a:r>
              <a:rPr lang="en-US" smtClean="0">
                <a:cs typeface="Arial" charset="0"/>
              </a:rPr>
              <a:t> Congress was 65</a:t>
            </a:r>
          </a:p>
          <a:p>
            <a:pPr lvl="1" eaLnBrk="1" hangingPunct="1">
              <a:lnSpc>
                <a:spcPct val="90000"/>
              </a:lnSpc>
            </a:pPr>
            <a:r>
              <a:rPr lang="en-US" smtClean="0">
                <a:cs typeface="Arial" charset="0"/>
              </a:rPr>
              <a:t>Raised to 106 in 1792</a:t>
            </a:r>
          </a:p>
          <a:p>
            <a:pPr lvl="1" eaLnBrk="1" hangingPunct="1">
              <a:lnSpc>
                <a:spcPct val="90000"/>
              </a:lnSpc>
            </a:pPr>
            <a:r>
              <a:rPr lang="en-US" smtClean="0">
                <a:cs typeface="Arial" charset="0"/>
              </a:rPr>
              <a:t>A Growing Nation</a:t>
            </a:r>
          </a:p>
          <a:p>
            <a:pPr lvl="2" eaLnBrk="1" hangingPunct="1">
              <a:lnSpc>
                <a:spcPct val="90000"/>
              </a:lnSpc>
            </a:pPr>
            <a:r>
              <a:rPr lang="en-US" smtClean="0">
                <a:cs typeface="Arial" charset="0"/>
              </a:rPr>
              <a:t>Raised to 142 in 1800</a:t>
            </a:r>
          </a:p>
          <a:p>
            <a:pPr lvl="2" eaLnBrk="1" hangingPunct="1">
              <a:lnSpc>
                <a:spcPct val="90000"/>
              </a:lnSpc>
            </a:pPr>
            <a:r>
              <a:rPr lang="en-US" smtClean="0">
                <a:cs typeface="Arial" charset="0"/>
              </a:rPr>
              <a:t>Raised to 186 in 1810</a:t>
            </a:r>
          </a:p>
          <a:p>
            <a:pPr lvl="2" eaLnBrk="1" hangingPunct="1">
              <a:lnSpc>
                <a:spcPct val="90000"/>
              </a:lnSpc>
            </a:pPr>
            <a:r>
              <a:rPr lang="en-US" smtClean="0">
                <a:cs typeface="Arial" charset="0"/>
              </a:rPr>
              <a:t>435 by 1912 (Arizona and New Mexico were added)</a:t>
            </a:r>
          </a:p>
          <a:p>
            <a:pPr lvl="2" eaLnBrk="1" hangingPunct="1">
              <a:lnSpc>
                <a:spcPct val="90000"/>
              </a:lnSpc>
            </a:pPr>
            <a:r>
              <a:rPr lang="en-US" smtClean="0">
                <a:cs typeface="Arial" charset="0"/>
              </a:rPr>
              <a:t>No reapportionment in 1920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Reapportionment Act of 1929</a:t>
            </a:r>
            <a:endParaRPr lang="en-US" dirty="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It set the “permanent” size of the House to 435 members.</a:t>
            </a:r>
          </a:p>
          <a:p>
            <a:pPr eaLnBrk="1" fontAlgn="auto" hangingPunct="1">
              <a:spcAft>
                <a:spcPts val="0"/>
              </a:spcAft>
              <a:buFont typeface="Arial" pitchFamily="34" charset="0"/>
              <a:buChar char="•"/>
              <a:defRPr/>
            </a:pPr>
            <a:r>
              <a:rPr lang="en-US" dirty="0" smtClean="0"/>
              <a:t>Following a census, the Census bureau has to determine how many seats each state should have.</a:t>
            </a:r>
          </a:p>
          <a:p>
            <a:pPr eaLnBrk="1" fontAlgn="auto" hangingPunct="1">
              <a:spcAft>
                <a:spcPts val="0"/>
              </a:spcAft>
              <a:buFont typeface="Arial" pitchFamily="34" charset="0"/>
              <a:buChar char="•"/>
              <a:defRPr/>
            </a:pPr>
            <a:r>
              <a:rPr lang="en-US" dirty="0" smtClean="0"/>
              <a:t>The President must then send this plan to Congress.</a:t>
            </a:r>
          </a:p>
          <a:p>
            <a:pPr eaLnBrk="1" fontAlgn="auto" hangingPunct="1">
              <a:spcAft>
                <a:spcPts val="0"/>
              </a:spcAft>
              <a:buFont typeface="Arial" pitchFamily="34" charset="0"/>
              <a:buChar char="•"/>
              <a:defRPr/>
            </a:pPr>
            <a:r>
              <a:rPr lang="en-US" dirty="0" smtClean="0"/>
              <a:t>If the House and Senate approve, it becomes effective.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0" y="274638"/>
            <a:ext cx="8991600" cy="1143000"/>
          </a:xfrm>
        </p:spPr>
        <p:txBody>
          <a:bodyPr/>
          <a:lstStyle/>
          <a:p>
            <a:pPr eaLnBrk="1" hangingPunct="1"/>
            <a:r>
              <a:rPr lang="en-US" sz="4000" smtClean="0">
                <a:hlinkClick r:id="rId2"/>
              </a:rPr>
              <a:t>http://2010.census.gov/2010census/data/</a:t>
            </a:r>
            <a:r>
              <a:rPr lang="en-US" sz="4000" smtClean="0"/>
              <a:t/>
            </a:r>
            <a:br>
              <a:rPr lang="en-US" sz="4000" smtClean="0"/>
            </a:br>
            <a:endParaRPr lang="en-US" sz="4000" smtClean="0"/>
          </a:p>
        </p:txBody>
      </p:sp>
      <p:sp>
        <p:nvSpPr>
          <p:cNvPr id="101379" name="Rectangle 3"/>
          <p:cNvSpPr>
            <a:spLocks noGrp="1"/>
          </p:cNvSpPr>
          <p:nvPr>
            <p:ph type="body" idx="1"/>
          </p:nvPr>
        </p:nvSpPr>
        <p:spPr/>
        <p:txBody>
          <a:bodyPr/>
          <a:lstStyle/>
          <a:p>
            <a:r>
              <a:rPr lang="en-US" smtClean="0"/>
              <a:t>Who gained seats (sunbelt) from reapportionment and who lost seats (rustbelt)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Congressional Elections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Article 1, Section 1, Clause 4</a:t>
            </a:r>
          </a:p>
          <a:p>
            <a:pPr lvl="1" eaLnBrk="1" fontAlgn="auto" hangingPunct="1">
              <a:spcAft>
                <a:spcPts val="0"/>
              </a:spcAft>
              <a:buFont typeface="Arial" pitchFamily="34" charset="0"/>
              <a:buChar char="–"/>
              <a:defRPr/>
            </a:pPr>
            <a:r>
              <a:rPr lang="en-US" b="1" i="1" dirty="0" smtClean="0"/>
              <a:t>“The </a:t>
            </a:r>
            <a:r>
              <a:rPr lang="en-US" b="1" i="1" dirty="0"/>
              <a:t>Times, Places and Manner of holding Elections for Senators and Representatives, shall be prescribed in each State by the Legislature thereof; but the Congress may at any time by Law make or alter such Regulations, except as to the Places of </a:t>
            </a:r>
            <a:r>
              <a:rPr lang="en-US" b="1" i="1" dirty="0" smtClean="0"/>
              <a:t>chusing Senators”</a:t>
            </a:r>
          </a:p>
          <a:p>
            <a:pPr eaLnBrk="1" fontAlgn="auto" hangingPunct="1">
              <a:spcAft>
                <a:spcPts val="0"/>
              </a:spcAft>
              <a:buFont typeface="Arial" pitchFamily="34" charset="0"/>
              <a:buChar char="•"/>
              <a:defRPr/>
            </a:pPr>
            <a:r>
              <a:rPr lang="en-US" dirty="0" smtClean="0"/>
              <a:t>Date</a:t>
            </a:r>
          </a:p>
          <a:p>
            <a:pPr lvl="1" eaLnBrk="1" fontAlgn="auto" hangingPunct="1">
              <a:spcAft>
                <a:spcPts val="0"/>
              </a:spcAft>
              <a:buFont typeface="Arial" pitchFamily="34" charset="0"/>
              <a:buChar char="–"/>
              <a:defRPr/>
            </a:pPr>
            <a:r>
              <a:rPr lang="en-US" dirty="0" smtClean="0"/>
              <a:t>Congressional Elections are held on the </a:t>
            </a:r>
            <a:r>
              <a:rPr lang="en-US" u="sng" dirty="0" smtClean="0"/>
              <a:t>Tuesday</a:t>
            </a:r>
            <a:r>
              <a:rPr lang="en-US" dirty="0" smtClean="0"/>
              <a:t> following the first </a:t>
            </a:r>
            <a:r>
              <a:rPr lang="en-US" u="sng" dirty="0" smtClean="0"/>
              <a:t>Monday</a:t>
            </a:r>
            <a:r>
              <a:rPr lang="en-US" dirty="0" smtClean="0"/>
              <a:t> in November on each </a:t>
            </a:r>
            <a:r>
              <a:rPr lang="en-US" u="sng" dirty="0" smtClean="0"/>
              <a:t>even</a:t>
            </a:r>
            <a:r>
              <a:rPr lang="en-US" dirty="0" smtClean="0"/>
              <a:t> numbered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Congressional Elections</a:t>
            </a:r>
          </a:p>
        </p:txBody>
      </p:sp>
      <p:sp>
        <p:nvSpPr>
          <p:cNvPr id="30722" name="Content Placeholder 2"/>
          <p:cNvSpPr>
            <a:spLocks noGrp="1"/>
          </p:cNvSpPr>
          <p:nvPr>
            <p:ph idx="1"/>
          </p:nvPr>
        </p:nvSpPr>
        <p:spPr/>
        <p:txBody>
          <a:bodyPr/>
          <a:lstStyle/>
          <a:p>
            <a:pPr eaLnBrk="1" hangingPunct="1"/>
            <a:r>
              <a:rPr lang="en-US" u="sng" smtClean="0"/>
              <a:t>Off-year elections </a:t>
            </a:r>
            <a:r>
              <a:rPr lang="en-US" smtClean="0"/>
              <a:t>– elections held in nonpresidential years</a:t>
            </a:r>
          </a:p>
          <a:p>
            <a:pPr lvl="1" eaLnBrk="1" hangingPunct="1"/>
            <a:r>
              <a:rPr lang="en-US" smtClean="0"/>
              <a:t>Most of the time, the controlling party loses seats in the Congress during this election.</a:t>
            </a:r>
          </a:p>
        </p:txBody>
      </p:sp>
      <p:pic>
        <p:nvPicPr>
          <p:cNvPr id="30723" name="Picture 4" descr="C:\Users\Daniel\AppData\Local\Microsoft\Windows\Temporary Internet Files\Content.IE5\CXOP28QM\MP900384726[1].jpg"/>
          <p:cNvPicPr>
            <a:picLocks noChangeAspect="1" noChangeArrowheads="1"/>
          </p:cNvPicPr>
          <p:nvPr/>
        </p:nvPicPr>
        <p:blipFill>
          <a:blip r:embed="rId2"/>
          <a:srcRect/>
          <a:stretch>
            <a:fillRect/>
          </a:stretch>
        </p:blipFill>
        <p:spPr bwMode="auto">
          <a:xfrm>
            <a:off x="5867400" y="3733800"/>
            <a:ext cx="25876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Districts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Representative are elected from single-member districts or general ticket system.</a:t>
            </a:r>
          </a:p>
          <a:p>
            <a:pPr eaLnBrk="1" fontAlgn="auto" hangingPunct="1">
              <a:spcAft>
                <a:spcPts val="0"/>
              </a:spcAft>
              <a:buFont typeface="Arial" pitchFamily="34" charset="0"/>
              <a:buChar char="•"/>
              <a:defRPr/>
            </a:pPr>
            <a:r>
              <a:rPr lang="en-US" u="sng" dirty="0" smtClean="0"/>
              <a:t>Single-member district </a:t>
            </a:r>
            <a:r>
              <a:rPr lang="en-US" dirty="0" smtClean="0"/>
              <a:t>– voters elect a representative from their own district</a:t>
            </a:r>
          </a:p>
          <a:p>
            <a:pPr eaLnBrk="1" fontAlgn="auto" hangingPunct="1">
              <a:spcAft>
                <a:spcPts val="0"/>
              </a:spcAft>
              <a:buFont typeface="Arial" pitchFamily="34" charset="0"/>
              <a:buChar char="•"/>
              <a:defRPr/>
            </a:pPr>
            <a:r>
              <a:rPr lang="en-US" u="sng" dirty="0" smtClean="0"/>
              <a:t>General ticket system </a:t>
            </a:r>
            <a:r>
              <a:rPr lang="en-US" dirty="0" smtClean="0"/>
              <a:t>– voters choose representatives at-large, that is, they elect from a state as a whole</a:t>
            </a:r>
          </a:p>
          <a:p>
            <a:pPr lvl="1" eaLnBrk="1" fontAlgn="auto" hangingPunct="1">
              <a:spcAft>
                <a:spcPts val="0"/>
              </a:spcAft>
              <a:buFont typeface="Arial" pitchFamily="34" charset="0"/>
              <a:buChar char="–"/>
              <a:defRPr/>
            </a:pPr>
            <a:r>
              <a:rPr lang="en-US" dirty="0" smtClean="0"/>
              <a:t>Ended in 1842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4"/>
          <p:cNvPicPr>
            <a:picLocks noGrp="1" noChangeAspect="1"/>
          </p:cNvPicPr>
          <p:nvPr>
            <p:ph sz="half" idx="2"/>
          </p:nvPr>
        </p:nvPicPr>
        <p:blipFill>
          <a:blip r:embed="rId2"/>
          <a:srcRect/>
          <a:stretch>
            <a:fillRect/>
          </a:stretch>
        </p:blipFill>
        <p:spPr>
          <a:xfrm>
            <a:off x="4114800" y="1981200"/>
            <a:ext cx="4572000" cy="3429000"/>
          </a:xfrm>
        </p:spPr>
      </p:pic>
      <p:sp>
        <p:nvSpPr>
          <p:cNvPr id="32770" name="Title 1"/>
          <p:cNvSpPr>
            <a:spLocks noGrp="1"/>
          </p:cNvSpPr>
          <p:nvPr>
            <p:ph type="title"/>
          </p:nvPr>
        </p:nvSpPr>
        <p:spPr/>
        <p:txBody>
          <a:bodyPr/>
          <a:lstStyle/>
          <a:p>
            <a:pPr eaLnBrk="1" hangingPunct="1"/>
            <a:r>
              <a:rPr lang="en-US" smtClean="0"/>
              <a:t>Gerrymandering</a:t>
            </a:r>
          </a:p>
        </p:txBody>
      </p:sp>
      <p:sp>
        <p:nvSpPr>
          <p:cNvPr id="32771" name="Content Placeholder 2"/>
          <p:cNvSpPr>
            <a:spLocks noGrp="1"/>
          </p:cNvSpPr>
          <p:nvPr>
            <p:ph sz="half" idx="1"/>
          </p:nvPr>
        </p:nvSpPr>
        <p:spPr/>
        <p:txBody>
          <a:bodyPr/>
          <a:lstStyle/>
          <a:p>
            <a:pPr eaLnBrk="1" hangingPunct="1"/>
            <a:r>
              <a:rPr lang="en-US" u="sng" smtClean="0"/>
              <a:t>Gerrymandering</a:t>
            </a:r>
            <a:r>
              <a:rPr lang="en-US" smtClean="0"/>
              <a:t> – districts have been drawn to the advantage of the political party that controls the state legislature.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4"/>
          <p:cNvPicPr>
            <a:picLocks noGrp="1" noChangeAspect="1"/>
          </p:cNvPicPr>
          <p:nvPr>
            <p:ph sz="half" idx="2"/>
          </p:nvPr>
        </p:nvPicPr>
        <p:blipFill>
          <a:blip r:embed="rId2"/>
          <a:srcRect/>
          <a:stretch>
            <a:fillRect/>
          </a:stretch>
        </p:blipFill>
        <p:spPr>
          <a:xfrm>
            <a:off x="4114800" y="1981200"/>
            <a:ext cx="4572000" cy="3429000"/>
          </a:xfrm>
        </p:spPr>
      </p:pic>
      <p:sp>
        <p:nvSpPr>
          <p:cNvPr id="33794" name="Title 1"/>
          <p:cNvSpPr>
            <a:spLocks noGrp="1"/>
          </p:cNvSpPr>
          <p:nvPr>
            <p:ph type="title"/>
          </p:nvPr>
        </p:nvSpPr>
        <p:spPr/>
        <p:txBody>
          <a:bodyPr/>
          <a:lstStyle/>
          <a:p>
            <a:pPr eaLnBrk="1" hangingPunct="1"/>
            <a:r>
              <a:rPr lang="en-US" smtClean="0"/>
              <a:t>Gerrymandering</a:t>
            </a:r>
          </a:p>
        </p:txBody>
      </p:sp>
      <p:sp>
        <p:nvSpPr>
          <p:cNvPr id="33795" name="Content Placeholder 2"/>
          <p:cNvSpPr>
            <a:spLocks noGrp="1"/>
          </p:cNvSpPr>
          <p:nvPr>
            <p:ph sz="half" idx="1"/>
          </p:nvPr>
        </p:nvSpPr>
        <p:spPr>
          <a:xfrm>
            <a:off x="76200" y="1600200"/>
            <a:ext cx="4419600" cy="5257800"/>
          </a:xfrm>
        </p:spPr>
        <p:txBody>
          <a:bodyPr/>
          <a:lstStyle/>
          <a:p>
            <a:pPr lvl="1" eaLnBrk="1" hangingPunct="1"/>
            <a:r>
              <a:rPr lang="en-US" sz="2800" smtClean="0">
                <a:cs typeface="Arial" charset="0"/>
              </a:rPr>
              <a:t>Gerrymandering</a:t>
            </a:r>
          </a:p>
          <a:p>
            <a:pPr lvl="2" eaLnBrk="1" hangingPunct="1"/>
            <a:r>
              <a:rPr lang="en-US" sz="2400" smtClean="0">
                <a:cs typeface="Arial" charset="0"/>
              </a:rPr>
              <a:t>Can concentrate opposition in one or a few districts.</a:t>
            </a:r>
          </a:p>
          <a:p>
            <a:pPr lvl="2" eaLnBrk="1" hangingPunct="1"/>
            <a:r>
              <a:rPr lang="en-US" sz="2400" smtClean="0">
                <a:cs typeface="Arial" charset="0"/>
              </a:rPr>
              <a:t>Spread the opposition to make all districts open.</a:t>
            </a:r>
          </a:p>
          <a:p>
            <a:pPr lvl="2" eaLnBrk="1" hangingPunct="1"/>
            <a:r>
              <a:rPr lang="en-US" sz="2400" smtClean="0">
                <a:cs typeface="Arial" charset="0"/>
              </a:rPr>
              <a:t>Aims to create “safe” districts.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The National Legislature</a:t>
            </a:r>
          </a:p>
        </p:txBody>
      </p:sp>
      <p:sp>
        <p:nvSpPr>
          <p:cNvPr id="17410" name="Content Placeholder 2"/>
          <p:cNvSpPr>
            <a:spLocks noGrp="1"/>
          </p:cNvSpPr>
          <p:nvPr>
            <p:ph idx="1"/>
          </p:nvPr>
        </p:nvSpPr>
        <p:spPr/>
        <p:txBody>
          <a:bodyPr/>
          <a:lstStyle/>
          <a:p>
            <a:pPr eaLnBrk="1" hangingPunct="1"/>
            <a:r>
              <a:rPr lang="en-US" smtClean="0"/>
              <a:t>Article 1, Section 1</a:t>
            </a:r>
          </a:p>
          <a:p>
            <a:pPr eaLnBrk="1" hangingPunct="1"/>
            <a:r>
              <a:rPr lang="en-US" b="1" i="1" smtClean="0"/>
              <a:t>“All legislative Powers herein granted shall be vested in a Congress of the United States, which shall consist of a </a:t>
            </a:r>
            <a:r>
              <a:rPr lang="en-US" b="1" i="1" u="sng" smtClean="0"/>
              <a:t>Senate</a:t>
            </a:r>
            <a:r>
              <a:rPr lang="en-US" b="1" i="1" smtClean="0"/>
              <a:t> and </a:t>
            </a:r>
            <a:r>
              <a:rPr lang="en-US" b="1" i="1" u="sng" smtClean="0"/>
              <a:t>House of Representatives</a:t>
            </a:r>
            <a:r>
              <a:rPr lang="en-US" b="1" i="1" smtClean="0"/>
              <a:t>.”</a:t>
            </a:r>
          </a:p>
        </p:txBody>
      </p:sp>
      <p:pic>
        <p:nvPicPr>
          <p:cNvPr id="17411" name="Picture 2" descr="C:\Users\Daniel\AppData\Local\Microsoft\Windows\Temporary Internet Files\Content.IE5\CXOP28QM\MC900149511[1].wmf"/>
          <p:cNvPicPr>
            <a:picLocks noChangeAspect="1" noChangeArrowheads="1"/>
          </p:cNvPicPr>
          <p:nvPr/>
        </p:nvPicPr>
        <p:blipFill>
          <a:blip r:embed="rId2"/>
          <a:srcRect/>
          <a:stretch>
            <a:fillRect/>
          </a:stretch>
        </p:blipFill>
        <p:spPr bwMode="auto">
          <a:xfrm>
            <a:off x="5486400" y="4630738"/>
            <a:ext cx="3143250" cy="2127250"/>
          </a:xfrm>
          <a:prstGeom prst="rect">
            <a:avLst/>
          </a:prstGeom>
          <a:noFill/>
          <a:ln w="9525">
            <a:noFill/>
            <a:miter lim="800000"/>
            <a:headEnd/>
            <a:tailEnd/>
          </a:ln>
        </p:spPr>
      </p:pic>
      <p:pic>
        <p:nvPicPr>
          <p:cNvPr id="17412" name="Picture 3" descr="C:\Users\Daniel\AppData\Local\Microsoft\Windows\Temporary Internet Files\Content.IE5\I8WJE2WG\MC900234155[1].wmf"/>
          <p:cNvPicPr>
            <a:picLocks noChangeAspect="1" noChangeArrowheads="1"/>
          </p:cNvPicPr>
          <p:nvPr/>
        </p:nvPicPr>
        <p:blipFill>
          <a:blip r:embed="rId3"/>
          <a:srcRect/>
          <a:stretch>
            <a:fillRect/>
          </a:stretch>
        </p:blipFill>
        <p:spPr bwMode="auto">
          <a:xfrm>
            <a:off x="685800" y="4630738"/>
            <a:ext cx="2119313"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US" smtClean="0"/>
              <a:t>Gerrymandering</a:t>
            </a:r>
          </a:p>
        </p:txBody>
      </p:sp>
      <p:pic>
        <p:nvPicPr>
          <p:cNvPr id="34818" name="Picture 4" descr="Gerrymandering_Comparison"/>
          <p:cNvPicPr>
            <a:picLocks noChangeAspect="1" noChangeArrowheads="1"/>
          </p:cNvPicPr>
          <p:nvPr/>
        </p:nvPicPr>
        <p:blipFill>
          <a:blip r:embed="rId2"/>
          <a:srcRect/>
          <a:stretch>
            <a:fillRect/>
          </a:stretch>
        </p:blipFill>
        <p:spPr bwMode="auto">
          <a:xfrm>
            <a:off x="609600" y="2209800"/>
            <a:ext cx="7924800" cy="338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Congressional District in Alabama </a:t>
            </a:r>
            <a:endParaRPr lang="en-US" dirty="0"/>
          </a:p>
        </p:txBody>
      </p:sp>
      <p:pic>
        <p:nvPicPr>
          <p:cNvPr id="35842" name="Content Placeholder 3"/>
          <p:cNvPicPr>
            <a:picLocks noGrp="1" noChangeAspect="1"/>
          </p:cNvPicPr>
          <p:nvPr>
            <p:ph idx="1"/>
          </p:nvPr>
        </p:nvPicPr>
        <p:blipFill>
          <a:blip r:embed="rId2"/>
          <a:srcRect/>
          <a:stretch>
            <a:fillRect/>
          </a:stretch>
        </p:blipFill>
        <p:spPr>
          <a:xfrm>
            <a:off x="1447800" y="1524000"/>
            <a:ext cx="6858000" cy="51403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a:lstStyle/>
          <a:p>
            <a:r>
              <a:rPr lang="en-US" sz="4000" smtClean="0"/>
              <a:t>Alabama Congressional Districts </a:t>
            </a:r>
          </a:p>
        </p:txBody>
      </p:sp>
      <p:sp>
        <p:nvSpPr>
          <p:cNvPr id="102403" name="Rectangle 3"/>
          <p:cNvSpPr>
            <a:spLocks noGrp="1"/>
          </p:cNvSpPr>
          <p:nvPr>
            <p:ph type="body" idx="1"/>
          </p:nvPr>
        </p:nvSpPr>
        <p:spPr/>
        <p:txBody>
          <a:bodyPr/>
          <a:lstStyle/>
          <a:p>
            <a:endParaRPr lang="en-US" smtClean="0"/>
          </a:p>
        </p:txBody>
      </p:sp>
      <p:pic>
        <p:nvPicPr>
          <p:cNvPr id="102405" name="Picture 5" descr="5739449251_5375b8e68a"/>
          <p:cNvPicPr>
            <a:picLocks noChangeAspect="1" noChangeArrowheads="1"/>
          </p:cNvPicPr>
          <p:nvPr/>
        </p:nvPicPr>
        <p:blipFill>
          <a:blip r:embed="rId2"/>
          <a:srcRect/>
          <a:stretch>
            <a:fillRect/>
          </a:stretch>
        </p:blipFill>
        <p:spPr bwMode="auto">
          <a:xfrm>
            <a:off x="2971800" y="1447800"/>
            <a:ext cx="3000375" cy="4762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Congressional District in Alabama </a:t>
            </a:r>
          </a:p>
        </p:txBody>
      </p:sp>
      <p:sp>
        <p:nvSpPr>
          <p:cNvPr id="3" name="Content Placeholder 2"/>
          <p:cNvSpPr>
            <a:spLocks noGrp="1"/>
          </p:cNvSpPr>
          <p:nvPr>
            <p:ph idx="1"/>
          </p:nvPr>
        </p:nvSpPr>
        <p:spPr/>
        <p:txBody>
          <a:bodyPr rtlCol="0">
            <a:normAutofit fontScale="92500" lnSpcReduction="10000"/>
          </a:bodyPr>
          <a:lstStyle/>
          <a:p>
            <a:pPr marL="609600" indent="-609600" eaLnBrk="1" fontAlgn="auto" hangingPunct="1">
              <a:lnSpc>
                <a:spcPct val="80000"/>
              </a:lnSpc>
              <a:spcAft>
                <a:spcPts val="0"/>
              </a:spcAft>
              <a:buFontTx/>
              <a:buAutoNum type="arabicPeriod"/>
              <a:defRPr/>
            </a:pPr>
            <a:r>
              <a:rPr lang="en-US" dirty="0"/>
              <a:t>How many congressional districts are in Alabama?</a:t>
            </a:r>
          </a:p>
          <a:p>
            <a:pPr marL="609600" indent="-609600" eaLnBrk="1" fontAlgn="auto" hangingPunct="1">
              <a:lnSpc>
                <a:spcPct val="80000"/>
              </a:lnSpc>
              <a:spcAft>
                <a:spcPts val="0"/>
              </a:spcAft>
              <a:buFontTx/>
              <a:buAutoNum type="arabicPeriod"/>
              <a:defRPr/>
            </a:pPr>
            <a:r>
              <a:rPr lang="en-US" dirty="0"/>
              <a:t> Which district do you live in?</a:t>
            </a:r>
          </a:p>
          <a:p>
            <a:pPr marL="609600" indent="-609600" eaLnBrk="1" fontAlgn="auto" hangingPunct="1">
              <a:lnSpc>
                <a:spcPct val="80000"/>
              </a:lnSpc>
              <a:spcAft>
                <a:spcPts val="0"/>
              </a:spcAft>
              <a:buFontTx/>
              <a:buAutoNum type="arabicPeriod"/>
              <a:defRPr/>
            </a:pPr>
            <a:r>
              <a:rPr lang="en-US" dirty="0"/>
              <a:t> Who is your representative?</a:t>
            </a:r>
          </a:p>
          <a:p>
            <a:pPr marL="609600" indent="-609600" eaLnBrk="1" fontAlgn="auto" hangingPunct="1">
              <a:lnSpc>
                <a:spcPct val="80000"/>
              </a:lnSpc>
              <a:spcAft>
                <a:spcPts val="0"/>
              </a:spcAft>
              <a:buFontTx/>
              <a:buAutoNum type="arabicPeriod"/>
              <a:defRPr/>
            </a:pPr>
            <a:r>
              <a:rPr lang="en-US" dirty="0"/>
              <a:t> What term means that congressional districts have been drawn to favor a political faction?</a:t>
            </a:r>
          </a:p>
          <a:p>
            <a:pPr marL="609600" indent="-609600" eaLnBrk="1" fontAlgn="auto" hangingPunct="1">
              <a:lnSpc>
                <a:spcPct val="80000"/>
              </a:lnSpc>
              <a:spcAft>
                <a:spcPts val="0"/>
              </a:spcAft>
              <a:buFontTx/>
              <a:buAutoNum type="arabicPeriod"/>
              <a:defRPr/>
            </a:pPr>
            <a:r>
              <a:rPr lang="en-US" dirty="0"/>
              <a:t> Who draws congressional districts?</a:t>
            </a:r>
          </a:p>
          <a:p>
            <a:pPr marL="609600" indent="-609600" eaLnBrk="1" fontAlgn="auto" hangingPunct="1">
              <a:lnSpc>
                <a:spcPct val="80000"/>
              </a:lnSpc>
              <a:spcAft>
                <a:spcPts val="0"/>
              </a:spcAft>
              <a:buFontTx/>
              <a:buAutoNum type="arabicPeriod"/>
              <a:defRPr/>
            </a:pPr>
            <a:r>
              <a:rPr lang="en-US" dirty="0"/>
              <a:t> Who controls the state legislature in Alabama</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Courts v. Gerrymandering</a:t>
            </a:r>
            <a:endParaRPr lang="en-US" dirty="0"/>
          </a:p>
        </p:txBody>
      </p:sp>
      <p:sp>
        <p:nvSpPr>
          <p:cNvPr id="37890" name="Content Placeholder 2"/>
          <p:cNvSpPr>
            <a:spLocks noGrp="1"/>
          </p:cNvSpPr>
          <p:nvPr>
            <p:ph idx="1"/>
          </p:nvPr>
        </p:nvSpPr>
        <p:spPr>
          <a:xfrm>
            <a:off x="457200" y="1600200"/>
            <a:ext cx="8305800" cy="5029200"/>
          </a:xfrm>
        </p:spPr>
        <p:txBody>
          <a:bodyPr/>
          <a:lstStyle/>
          <a:p>
            <a:pPr eaLnBrk="1" hangingPunct="1"/>
            <a:r>
              <a:rPr lang="en-US" u="sng" smtClean="0"/>
              <a:t>Wesberry v. Sanders (1964)</a:t>
            </a:r>
          </a:p>
          <a:p>
            <a:pPr lvl="2" eaLnBrk="1" hangingPunct="1"/>
            <a:r>
              <a:rPr lang="en-US" smtClean="0"/>
              <a:t>Said that the population </a:t>
            </a:r>
            <a:r>
              <a:rPr lang="en-US" smtClean="0">
                <a:cs typeface="Arial" charset="0"/>
              </a:rPr>
              <a:t>Established principle of equal representation.</a:t>
            </a:r>
          </a:p>
          <a:p>
            <a:pPr lvl="2" eaLnBrk="1" hangingPunct="1"/>
            <a:r>
              <a:rPr lang="en-US" smtClean="0">
                <a:cs typeface="Arial" charset="0"/>
              </a:rPr>
              <a:t>Later:  </a:t>
            </a:r>
            <a:r>
              <a:rPr lang="en-US" u="sng" smtClean="0">
                <a:cs typeface="Arial" charset="0"/>
              </a:rPr>
              <a:t>One</a:t>
            </a:r>
            <a:r>
              <a:rPr lang="en-US" smtClean="0">
                <a:cs typeface="Arial" charset="0"/>
              </a:rPr>
              <a:t> person---</a:t>
            </a:r>
            <a:r>
              <a:rPr lang="en-US" u="sng" smtClean="0">
                <a:cs typeface="Arial" charset="0"/>
              </a:rPr>
              <a:t>one</a:t>
            </a:r>
            <a:r>
              <a:rPr lang="en-US" smtClean="0">
                <a:cs typeface="Arial" charset="0"/>
              </a:rPr>
              <a:t> vote principle.</a:t>
            </a:r>
          </a:p>
          <a:p>
            <a:pPr lvl="2" eaLnBrk="1" hangingPunct="1"/>
            <a:r>
              <a:rPr lang="en-US" smtClean="0">
                <a:cs typeface="Arial" charset="0"/>
              </a:rPr>
              <a:t>Race cannot be the primary determinant in districting, but can be one factor.</a:t>
            </a:r>
          </a:p>
          <a:p>
            <a:pPr eaLnBrk="1" hangingPunct="1"/>
            <a:r>
              <a:rPr lang="en-US" u="sng" smtClean="0"/>
              <a:t>Gomillion v. Lightfoot (1960)</a:t>
            </a:r>
          </a:p>
          <a:p>
            <a:pPr lvl="1" eaLnBrk="1" hangingPunct="1"/>
            <a:r>
              <a:rPr lang="en-US" smtClean="0"/>
              <a:t>Case that said that gerrymandering based on race is a violation of the 15</a:t>
            </a:r>
            <a:r>
              <a:rPr lang="en-US" baseline="30000" smtClean="0"/>
              <a:t>th</a:t>
            </a:r>
            <a:r>
              <a:rPr lang="en-US" smtClean="0"/>
              <a:t> amendment</a:t>
            </a:r>
          </a:p>
          <a:p>
            <a:pPr lvl="1"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304800" y="341313"/>
            <a:ext cx="8534400" cy="651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The House</a:t>
            </a:r>
          </a:p>
        </p:txBody>
      </p:sp>
      <p:sp>
        <p:nvSpPr>
          <p:cNvPr id="3" name="Content Placeholder 2"/>
          <p:cNvSpPr>
            <a:spLocks noGrp="1"/>
          </p:cNvSpPr>
          <p:nvPr>
            <p:ph idx="1"/>
          </p:nvPr>
        </p:nvSpPr>
        <p:spPr>
          <a:xfrm>
            <a:off x="228600" y="1371600"/>
            <a:ext cx="8610600" cy="52578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Larger Body (</a:t>
            </a:r>
            <a:r>
              <a:rPr lang="en-US" u="sng" dirty="0" smtClean="0"/>
              <a:t>435</a:t>
            </a:r>
            <a:r>
              <a:rPr lang="en-US" dirty="0" smtClean="0"/>
              <a:t> members)</a:t>
            </a:r>
          </a:p>
          <a:p>
            <a:pPr eaLnBrk="1" fontAlgn="auto" hangingPunct="1">
              <a:spcAft>
                <a:spcPts val="0"/>
              </a:spcAft>
              <a:buFont typeface="Arial" pitchFamily="34" charset="0"/>
              <a:buChar char="•"/>
              <a:defRPr/>
            </a:pPr>
            <a:r>
              <a:rPr lang="en-US" dirty="0" smtClean="0"/>
              <a:t>Short Term (</a:t>
            </a:r>
            <a:r>
              <a:rPr lang="en-US" u="sng" dirty="0" smtClean="0"/>
              <a:t>2</a:t>
            </a:r>
            <a:r>
              <a:rPr lang="en-US" dirty="0" smtClean="0"/>
              <a:t> Years)</a:t>
            </a:r>
          </a:p>
          <a:p>
            <a:pPr eaLnBrk="1" fontAlgn="auto" hangingPunct="1">
              <a:spcAft>
                <a:spcPts val="0"/>
              </a:spcAft>
              <a:buFont typeface="Arial" pitchFamily="34" charset="0"/>
              <a:buChar char="•"/>
              <a:defRPr/>
            </a:pPr>
            <a:r>
              <a:rPr lang="en-US" dirty="0" smtClean="0"/>
              <a:t>U.S. Citizen for </a:t>
            </a:r>
            <a:r>
              <a:rPr lang="en-US" u="sng" dirty="0" smtClean="0"/>
              <a:t>7</a:t>
            </a:r>
            <a:r>
              <a:rPr lang="en-US" dirty="0" smtClean="0"/>
              <a:t> Years</a:t>
            </a:r>
          </a:p>
          <a:p>
            <a:pPr eaLnBrk="1" fontAlgn="auto" hangingPunct="1">
              <a:spcAft>
                <a:spcPts val="0"/>
              </a:spcAft>
              <a:buFont typeface="Arial" pitchFamily="34" charset="0"/>
              <a:buChar char="•"/>
              <a:defRPr/>
            </a:pPr>
            <a:r>
              <a:rPr lang="en-US" dirty="0" smtClean="0"/>
              <a:t>Smaller Constitutes </a:t>
            </a:r>
          </a:p>
          <a:p>
            <a:pPr eaLnBrk="1" fontAlgn="auto" hangingPunct="1">
              <a:spcAft>
                <a:spcPts val="0"/>
              </a:spcAft>
              <a:buFont typeface="Arial" pitchFamily="34" charset="0"/>
              <a:buChar char="•"/>
              <a:defRPr/>
            </a:pPr>
            <a:r>
              <a:rPr lang="en-US" dirty="0" smtClean="0"/>
              <a:t>Younger Membership (</a:t>
            </a:r>
            <a:r>
              <a:rPr lang="en-US" u="sng" dirty="0" smtClean="0"/>
              <a:t>25</a:t>
            </a:r>
            <a:r>
              <a:rPr lang="en-US" dirty="0" smtClean="0"/>
              <a:t> years old)</a:t>
            </a:r>
          </a:p>
          <a:p>
            <a:pPr eaLnBrk="1" fontAlgn="auto" hangingPunct="1">
              <a:spcAft>
                <a:spcPts val="0"/>
              </a:spcAft>
              <a:buFont typeface="Arial" pitchFamily="34" charset="0"/>
              <a:buChar char="•"/>
              <a:defRPr/>
            </a:pPr>
            <a:r>
              <a:rPr lang="en-US" dirty="0" smtClean="0"/>
              <a:t>Less Prestige</a:t>
            </a:r>
          </a:p>
          <a:p>
            <a:pPr eaLnBrk="1" fontAlgn="auto" hangingPunct="1">
              <a:spcAft>
                <a:spcPts val="0"/>
              </a:spcAft>
              <a:buFont typeface="Arial" pitchFamily="34" charset="0"/>
              <a:buChar char="•"/>
              <a:defRPr/>
            </a:pPr>
            <a:r>
              <a:rPr lang="en-US" dirty="0" smtClean="0"/>
              <a:t>Lower Visibility in the Media</a:t>
            </a:r>
          </a:p>
          <a:p>
            <a:pPr eaLnBrk="1" fontAlgn="auto" hangingPunct="1">
              <a:spcAft>
                <a:spcPts val="0"/>
              </a:spcAft>
              <a:buFont typeface="Arial" pitchFamily="34" charset="0"/>
              <a:buChar char="•"/>
              <a:defRPr/>
            </a:pPr>
            <a:r>
              <a:rPr lang="en-US" u="sng" dirty="0" smtClean="0"/>
              <a:t>Strict</a:t>
            </a:r>
            <a:r>
              <a:rPr lang="en-US" dirty="0" smtClean="0"/>
              <a:t> Rules, </a:t>
            </a:r>
            <a:r>
              <a:rPr lang="en-US" u="sng" dirty="0" smtClean="0"/>
              <a:t>Limited</a:t>
            </a:r>
            <a:r>
              <a:rPr lang="en-US" dirty="0" smtClean="0"/>
              <a:t> Debate</a:t>
            </a:r>
          </a:p>
          <a:p>
            <a:pPr eaLnBrk="1" fontAlgn="auto" hangingPunct="1">
              <a:spcAft>
                <a:spcPts val="0"/>
              </a:spcAft>
              <a:buFont typeface="Arial" pitchFamily="34" charset="0"/>
              <a:buChar char="•"/>
              <a:defRPr/>
            </a:pPr>
            <a:r>
              <a:rPr lang="en-US" dirty="0" smtClean="0"/>
              <a:t>Most of the work is done in committees</a:t>
            </a:r>
          </a:p>
          <a:p>
            <a:pPr eaLnBrk="1" fontAlgn="auto" hangingPunct="1">
              <a:spcAft>
                <a:spcPts val="0"/>
              </a:spcAft>
              <a:buFont typeface="Arial" pitchFamily="34" charset="0"/>
              <a:buChar char="•"/>
              <a:defRPr/>
            </a:pPr>
            <a:r>
              <a:rPr lang="en-US" dirty="0" smtClean="0"/>
              <a:t>No Powers over treaties and Presidential appointments</a:t>
            </a:r>
          </a:p>
          <a:p>
            <a:pPr eaLnBrk="1" fontAlgn="auto" hangingPunct="1">
              <a:spcAft>
                <a:spcPts val="0"/>
              </a:spcAft>
              <a:buFont typeface="Arial" pitchFamily="34" charset="0"/>
              <a:buChar char="•"/>
              <a:defRPr/>
            </a:pPr>
            <a:r>
              <a:rPr lang="en-US" dirty="0" smtClean="0"/>
              <a:t>All “</a:t>
            </a:r>
            <a:r>
              <a:rPr lang="en-US" u="sng" dirty="0" smtClean="0"/>
              <a:t>Money</a:t>
            </a:r>
            <a:r>
              <a:rPr lang="en-US" dirty="0" smtClean="0"/>
              <a:t>” bills begins in the House</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The House</a:t>
            </a:r>
          </a:p>
        </p:txBody>
      </p:sp>
      <p:sp>
        <p:nvSpPr>
          <p:cNvPr id="3" name="Content Placeholder 2"/>
          <p:cNvSpPr>
            <a:spLocks noGrp="1"/>
          </p:cNvSpPr>
          <p:nvPr>
            <p:ph idx="1"/>
          </p:nvPr>
        </p:nvSpPr>
        <p:spPr>
          <a:xfrm>
            <a:off x="304800" y="1600200"/>
            <a:ext cx="8610600" cy="5029200"/>
          </a:xfrm>
        </p:spPr>
        <p:txBody>
          <a:bodyPr rtlCol="0">
            <a:normAutofit lnSpcReduction="10000"/>
          </a:bodyPr>
          <a:lstStyle/>
          <a:p>
            <a:pPr eaLnBrk="1" fontAlgn="auto" hangingPunct="1">
              <a:spcAft>
                <a:spcPts val="0"/>
              </a:spcAft>
              <a:buFont typeface="Arial" pitchFamily="34" charset="0"/>
              <a:buChar char="•"/>
              <a:defRPr/>
            </a:pPr>
            <a:r>
              <a:rPr lang="en-US" dirty="0" smtClean="0"/>
              <a:t>A custom for representatives is that he or she must live in the </a:t>
            </a:r>
            <a:r>
              <a:rPr lang="en-US" u="sng" dirty="0" smtClean="0"/>
              <a:t>district</a:t>
            </a:r>
            <a:r>
              <a:rPr lang="en-US" dirty="0" smtClean="0"/>
              <a:t> they represent.</a:t>
            </a:r>
          </a:p>
          <a:p>
            <a:pPr eaLnBrk="1" fontAlgn="auto" hangingPunct="1">
              <a:spcAft>
                <a:spcPts val="0"/>
              </a:spcAft>
              <a:buFont typeface="Arial" pitchFamily="34" charset="0"/>
              <a:buChar char="•"/>
              <a:defRPr/>
            </a:pPr>
            <a:r>
              <a:rPr lang="en-US" dirty="0" smtClean="0"/>
              <a:t>A member can be </a:t>
            </a:r>
            <a:r>
              <a:rPr lang="en-US" u="sng" dirty="0" smtClean="0"/>
              <a:t>expelled</a:t>
            </a:r>
            <a:r>
              <a:rPr lang="en-US" dirty="0" smtClean="0"/>
              <a:t> for disorderly conduct.</a:t>
            </a:r>
          </a:p>
          <a:p>
            <a:pPr eaLnBrk="1" fontAlgn="auto" hangingPunct="1">
              <a:spcAft>
                <a:spcPts val="0"/>
              </a:spcAft>
              <a:buFont typeface="Arial" pitchFamily="34" charset="0"/>
              <a:buChar char="•"/>
              <a:defRPr/>
            </a:pPr>
            <a:r>
              <a:rPr lang="en-US" u="sng" dirty="0" smtClean="0"/>
              <a:t>Powell v. McCormack </a:t>
            </a:r>
            <a:r>
              <a:rPr lang="en-US" dirty="0" smtClean="0"/>
              <a:t>(1969)</a:t>
            </a:r>
          </a:p>
          <a:p>
            <a:pPr lvl="1" eaLnBrk="1" fontAlgn="auto" hangingPunct="1">
              <a:spcAft>
                <a:spcPts val="0"/>
              </a:spcAft>
              <a:buFont typeface="Arial" pitchFamily="34" charset="0"/>
              <a:buChar char="–"/>
              <a:defRPr/>
            </a:pPr>
            <a:r>
              <a:rPr lang="en-US" dirty="0" smtClean="0"/>
              <a:t>The Supreme Court ruled that the House could not exclude a member-elect who meets the constitutional requirements of age, citizenship, and residence.</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Review</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How are the seats in the House apportioned?</a:t>
            </a:r>
          </a:p>
          <a:p>
            <a:pPr eaLnBrk="1" fontAlgn="auto" hangingPunct="1">
              <a:spcAft>
                <a:spcPts val="0"/>
              </a:spcAft>
              <a:buFont typeface="Arial" pitchFamily="34" charset="0"/>
              <a:buChar char="•"/>
              <a:defRPr/>
            </a:pPr>
            <a:r>
              <a:rPr lang="en-US" dirty="0" smtClean="0"/>
              <a:t>When will the next two off year election occur?</a:t>
            </a:r>
          </a:p>
          <a:p>
            <a:pPr eaLnBrk="1" fontAlgn="auto" hangingPunct="1">
              <a:spcAft>
                <a:spcPts val="0"/>
              </a:spcAft>
              <a:buFont typeface="Arial" pitchFamily="34" charset="0"/>
              <a:buChar char="•"/>
              <a:defRPr/>
            </a:pPr>
            <a:r>
              <a:rPr lang="en-US" dirty="0" smtClean="0"/>
              <a:t>Explain the difference between a single-member district seat and an at-large seat.</a:t>
            </a:r>
          </a:p>
          <a:p>
            <a:pPr eaLnBrk="1" fontAlgn="auto" hangingPunct="1">
              <a:spcAft>
                <a:spcPts val="0"/>
              </a:spcAft>
              <a:buFont typeface="Arial" pitchFamily="34" charset="0"/>
              <a:buChar char="•"/>
              <a:defRPr/>
            </a:pPr>
            <a:r>
              <a:rPr lang="en-US" dirty="0" smtClean="0"/>
              <a:t>Why do politicians gerrymander districts?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The Senate</a:t>
            </a:r>
          </a:p>
        </p:txBody>
      </p:sp>
      <p:sp>
        <p:nvSpPr>
          <p:cNvPr id="3" name="Content Placeholder 2"/>
          <p:cNvSpPr>
            <a:spLocks noGrp="1"/>
          </p:cNvSpPr>
          <p:nvPr>
            <p:ph idx="1"/>
          </p:nvPr>
        </p:nvSpPr>
        <p:spPr>
          <a:xfrm>
            <a:off x="381000" y="1600200"/>
            <a:ext cx="8305800" cy="50292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Smaller body (</a:t>
            </a:r>
            <a:r>
              <a:rPr lang="en-US" u="sng" dirty="0" smtClean="0"/>
              <a:t>100</a:t>
            </a:r>
            <a:r>
              <a:rPr lang="en-US" dirty="0" smtClean="0"/>
              <a:t> Members)</a:t>
            </a:r>
          </a:p>
          <a:p>
            <a:pPr eaLnBrk="1" fontAlgn="auto" hangingPunct="1">
              <a:spcAft>
                <a:spcPts val="0"/>
              </a:spcAft>
              <a:buFont typeface="Arial" pitchFamily="34" charset="0"/>
              <a:buChar char="•"/>
              <a:defRPr/>
            </a:pPr>
            <a:r>
              <a:rPr lang="en-US" dirty="0" smtClean="0"/>
              <a:t>Longer Terms (</a:t>
            </a:r>
            <a:r>
              <a:rPr lang="en-US" u="sng" dirty="0" smtClean="0"/>
              <a:t>6</a:t>
            </a:r>
            <a:r>
              <a:rPr lang="en-US" dirty="0" smtClean="0"/>
              <a:t> years)</a:t>
            </a:r>
          </a:p>
          <a:p>
            <a:pPr eaLnBrk="1" fontAlgn="auto" hangingPunct="1">
              <a:spcAft>
                <a:spcPts val="0"/>
              </a:spcAft>
              <a:buFont typeface="Arial" pitchFamily="34" charset="0"/>
              <a:buChar char="•"/>
              <a:defRPr/>
            </a:pPr>
            <a:r>
              <a:rPr lang="en-US" dirty="0" smtClean="0"/>
              <a:t>U.S. Citizen for </a:t>
            </a:r>
            <a:r>
              <a:rPr lang="en-US" u="sng" dirty="0" smtClean="0"/>
              <a:t>9</a:t>
            </a:r>
            <a:r>
              <a:rPr lang="en-US" dirty="0" smtClean="0"/>
              <a:t> years</a:t>
            </a:r>
          </a:p>
          <a:p>
            <a:pPr eaLnBrk="1" fontAlgn="auto" hangingPunct="1">
              <a:spcAft>
                <a:spcPts val="0"/>
              </a:spcAft>
              <a:buFont typeface="Arial" pitchFamily="34" charset="0"/>
              <a:buChar char="•"/>
              <a:defRPr/>
            </a:pPr>
            <a:r>
              <a:rPr lang="en-US" dirty="0" smtClean="0"/>
              <a:t>Larger Constituencies</a:t>
            </a:r>
          </a:p>
          <a:p>
            <a:pPr eaLnBrk="1" fontAlgn="auto" hangingPunct="1">
              <a:spcAft>
                <a:spcPts val="0"/>
              </a:spcAft>
              <a:buFont typeface="Arial" pitchFamily="34" charset="0"/>
              <a:buChar char="•"/>
              <a:defRPr/>
            </a:pPr>
            <a:r>
              <a:rPr lang="en-US" dirty="0" smtClean="0"/>
              <a:t>Older Membership (</a:t>
            </a:r>
            <a:r>
              <a:rPr lang="en-US" u="sng" dirty="0" smtClean="0"/>
              <a:t>30</a:t>
            </a:r>
            <a:r>
              <a:rPr lang="en-US" dirty="0" smtClean="0"/>
              <a:t> years old)</a:t>
            </a:r>
          </a:p>
          <a:p>
            <a:pPr eaLnBrk="1" fontAlgn="auto" hangingPunct="1">
              <a:spcAft>
                <a:spcPts val="0"/>
              </a:spcAft>
              <a:buFont typeface="Arial" pitchFamily="34" charset="0"/>
              <a:buChar char="•"/>
              <a:defRPr/>
            </a:pPr>
            <a:r>
              <a:rPr lang="en-US" dirty="0" smtClean="0"/>
              <a:t>More Prestige</a:t>
            </a:r>
          </a:p>
          <a:p>
            <a:pPr eaLnBrk="1" fontAlgn="auto" hangingPunct="1">
              <a:spcAft>
                <a:spcPts val="0"/>
              </a:spcAft>
              <a:buFont typeface="Arial" pitchFamily="34" charset="0"/>
              <a:buChar char="•"/>
              <a:defRPr/>
            </a:pPr>
            <a:r>
              <a:rPr lang="en-US" dirty="0" smtClean="0"/>
              <a:t>Higher Visibility</a:t>
            </a:r>
          </a:p>
          <a:p>
            <a:pPr eaLnBrk="1" fontAlgn="auto" hangingPunct="1">
              <a:spcAft>
                <a:spcPts val="0"/>
              </a:spcAft>
              <a:buFont typeface="Arial" pitchFamily="34" charset="0"/>
              <a:buChar char="•"/>
              <a:defRPr/>
            </a:pPr>
            <a:r>
              <a:rPr lang="en-US" dirty="0" smtClean="0"/>
              <a:t>Flexible Rules, nearly </a:t>
            </a:r>
            <a:r>
              <a:rPr lang="en-US" u="sng" dirty="0" smtClean="0"/>
              <a:t>unlimited</a:t>
            </a:r>
            <a:r>
              <a:rPr lang="en-US" dirty="0" smtClean="0"/>
              <a:t> debate</a:t>
            </a:r>
          </a:p>
          <a:p>
            <a:pPr eaLnBrk="1" fontAlgn="auto" hangingPunct="1">
              <a:spcAft>
                <a:spcPts val="0"/>
              </a:spcAft>
              <a:buFont typeface="Arial" pitchFamily="34" charset="0"/>
              <a:buChar char="•"/>
              <a:defRPr/>
            </a:pPr>
            <a:r>
              <a:rPr lang="en-US" dirty="0" smtClean="0"/>
              <a:t>Work is split between committee and the floor</a:t>
            </a:r>
          </a:p>
          <a:p>
            <a:pPr eaLnBrk="1" fontAlgn="auto" hangingPunct="1">
              <a:spcAft>
                <a:spcPts val="0"/>
              </a:spcAft>
              <a:buFont typeface="Arial" pitchFamily="34" charset="0"/>
              <a:buChar char="•"/>
              <a:defRPr/>
            </a:pPr>
            <a:r>
              <a:rPr lang="en-US" dirty="0" smtClean="0"/>
              <a:t>Approves or rejects treaties and presidential appointments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Bicameral Congress –</a:t>
            </a:r>
            <a:r>
              <a:rPr lang="en-US" u="sng" dirty="0" smtClean="0"/>
              <a:t> Two House Legislature</a:t>
            </a:r>
            <a:endParaRPr lang="en-US" u="sng" dirty="0"/>
          </a:p>
        </p:txBody>
      </p:sp>
      <p:sp>
        <p:nvSpPr>
          <p:cNvPr id="3" name="Content Placeholder 2"/>
          <p:cNvSpPr>
            <a:spLocks noGrp="1"/>
          </p:cNvSpPr>
          <p:nvPr>
            <p:ph idx="1"/>
          </p:nvPr>
        </p:nvSpPr>
        <p:spPr>
          <a:xfrm>
            <a:off x="0" y="1600200"/>
            <a:ext cx="9144000" cy="5257800"/>
          </a:xfrm>
        </p:spPr>
        <p:txBody>
          <a:bodyPr rtlCol="0">
            <a:normAutofit fontScale="92500"/>
          </a:bodyPr>
          <a:lstStyle/>
          <a:p>
            <a:pPr eaLnBrk="1" fontAlgn="auto" hangingPunct="1">
              <a:spcAft>
                <a:spcPts val="0"/>
              </a:spcAft>
              <a:buFont typeface="Arial" pitchFamily="34" charset="0"/>
              <a:buChar char="•"/>
              <a:defRPr/>
            </a:pPr>
            <a:r>
              <a:rPr lang="en-US" dirty="0" smtClean="0"/>
              <a:t>Historical</a:t>
            </a:r>
          </a:p>
          <a:p>
            <a:pPr lvl="1" eaLnBrk="1" fontAlgn="auto" hangingPunct="1">
              <a:spcAft>
                <a:spcPts val="0"/>
              </a:spcAft>
              <a:buFont typeface="Arial" pitchFamily="34" charset="0"/>
              <a:buChar char="–"/>
              <a:defRPr/>
            </a:pPr>
            <a:r>
              <a:rPr lang="en-US" dirty="0" smtClean="0"/>
              <a:t>British Parliament – Two House Legislature</a:t>
            </a:r>
          </a:p>
          <a:p>
            <a:pPr lvl="1" eaLnBrk="1" fontAlgn="auto" hangingPunct="1">
              <a:spcAft>
                <a:spcPts val="0"/>
              </a:spcAft>
              <a:buFont typeface="Arial" pitchFamily="34" charset="0"/>
              <a:buChar char="–"/>
              <a:defRPr/>
            </a:pPr>
            <a:r>
              <a:rPr lang="en-US" dirty="0"/>
              <a:t>House of lords and House of </a:t>
            </a:r>
            <a:r>
              <a:rPr lang="en-US" dirty="0" smtClean="0"/>
              <a:t>commons</a:t>
            </a:r>
          </a:p>
          <a:p>
            <a:pPr lvl="1" eaLnBrk="1" fontAlgn="auto" hangingPunct="1">
              <a:spcAft>
                <a:spcPts val="0"/>
              </a:spcAft>
              <a:buFont typeface="Arial" pitchFamily="34" charset="0"/>
              <a:buChar char="–"/>
              <a:defRPr/>
            </a:pPr>
            <a:r>
              <a:rPr lang="en-US" dirty="0" smtClean="0"/>
              <a:t>Most Colonies had two houses</a:t>
            </a:r>
          </a:p>
          <a:p>
            <a:pPr eaLnBrk="1" fontAlgn="auto" hangingPunct="1">
              <a:spcAft>
                <a:spcPts val="0"/>
              </a:spcAft>
              <a:buFont typeface="Arial" pitchFamily="34" charset="0"/>
              <a:buChar char="•"/>
              <a:defRPr/>
            </a:pPr>
            <a:r>
              <a:rPr lang="en-US" dirty="0" smtClean="0"/>
              <a:t>Practical</a:t>
            </a:r>
          </a:p>
          <a:p>
            <a:pPr lvl="1" eaLnBrk="1" fontAlgn="auto" hangingPunct="1">
              <a:spcAft>
                <a:spcPts val="0"/>
              </a:spcAft>
              <a:buFont typeface="Arial" pitchFamily="34" charset="0"/>
              <a:buChar char="–"/>
              <a:defRPr/>
            </a:pPr>
            <a:r>
              <a:rPr lang="en-US" dirty="0" smtClean="0"/>
              <a:t>Two House Legislature</a:t>
            </a:r>
          </a:p>
          <a:p>
            <a:pPr lvl="2" eaLnBrk="1" fontAlgn="auto" hangingPunct="1">
              <a:spcAft>
                <a:spcPts val="0"/>
              </a:spcAft>
              <a:buFont typeface="Arial" pitchFamily="34" charset="0"/>
              <a:buChar char="•"/>
              <a:defRPr/>
            </a:pPr>
            <a:r>
              <a:rPr lang="en-US" dirty="0" smtClean="0"/>
              <a:t>House of Representative and a Senate</a:t>
            </a:r>
          </a:p>
          <a:p>
            <a:pPr eaLnBrk="1" fontAlgn="auto" hangingPunct="1">
              <a:spcAft>
                <a:spcPts val="0"/>
              </a:spcAft>
              <a:buFont typeface="Arial" pitchFamily="34" charset="0"/>
              <a:buChar char="•"/>
              <a:defRPr/>
            </a:pPr>
            <a:r>
              <a:rPr lang="en-US" dirty="0" smtClean="0"/>
              <a:t>Theoretical</a:t>
            </a:r>
            <a:endParaRPr lang="en-US" dirty="0"/>
          </a:p>
          <a:p>
            <a:pPr lvl="1" eaLnBrk="1" fontAlgn="auto" hangingPunct="1">
              <a:spcAft>
                <a:spcPts val="0"/>
              </a:spcAft>
              <a:buFont typeface="Arial" pitchFamily="34" charset="0"/>
              <a:buChar char="–"/>
              <a:defRPr/>
            </a:pPr>
            <a:r>
              <a:rPr lang="en-US" dirty="0" smtClean="0"/>
              <a:t>With a two house legislature, it allows each house to keep a </a:t>
            </a:r>
            <a:r>
              <a:rPr lang="en-US" u="sng" dirty="0" smtClean="0"/>
              <a:t>check</a:t>
            </a:r>
            <a:r>
              <a:rPr lang="en-US" dirty="0" smtClean="0"/>
              <a:t> on the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The Senate</a:t>
            </a:r>
          </a:p>
        </p:txBody>
      </p:sp>
      <p:sp>
        <p:nvSpPr>
          <p:cNvPr id="44034" name="Content Placeholder 2"/>
          <p:cNvSpPr>
            <a:spLocks noGrp="1"/>
          </p:cNvSpPr>
          <p:nvPr>
            <p:ph idx="1"/>
          </p:nvPr>
        </p:nvSpPr>
        <p:spPr>
          <a:xfrm>
            <a:off x="381000" y="1600200"/>
            <a:ext cx="8305800" cy="5029200"/>
          </a:xfrm>
        </p:spPr>
        <p:txBody>
          <a:bodyPr/>
          <a:lstStyle/>
          <a:p>
            <a:pPr eaLnBrk="1" hangingPunct="1"/>
            <a:r>
              <a:rPr lang="en-US" smtClean="0"/>
              <a:t>The Senate Historically</a:t>
            </a:r>
          </a:p>
          <a:p>
            <a:pPr lvl="2" eaLnBrk="1" hangingPunct="1">
              <a:lnSpc>
                <a:spcPct val="90000"/>
              </a:lnSpc>
            </a:pPr>
            <a:r>
              <a:rPr lang="en-US" smtClean="0">
                <a:cs typeface="Arial" charset="0"/>
              </a:rPr>
              <a:t>1789—22 members</a:t>
            </a:r>
          </a:p>
          <a:p>
            <a:pPr lvl="2" eaLnBrk="1" hangingPunct="1">
              <a:lnSpc>
                <a:spcPct val="90000"/>
              </a:lnSpc>
            </a:pPr>
            <a:r>
              <a:rPr lang="en-US" smtClean="0">
                <a:cs typeface="Arial" charset="0"/>
              </a:rPr>
              <a:t>1791—26 members</a:t>
            </a:r>
          </a:p>
          <a:p>
            <a:pPr lvl="2" eaLnBrk="1" hangingPunct="1">
              <a:lnSpc>
                <a:spcPct val="90000"/>
              </a:lnSpc>
            </a:pPr>
            <a:r>
              <a:rPr lang="en-US" smtClean="0">
                <a:cs typeface="Arial" charset="0"/>
              </a:rPr>
              <a:t>“Dispassionate.”</a:t>
            </a:r>
          </a:p>
          <a:p>
            <a:pPr lvl="2" eaLnBrk="1" hangingPunct="1">
              <a:lnSpc>
                <a:spcPct val="90000"/>
              </a:lnSpc>
            </a:pPr>
            <a:r>
              <a:rPr lang="en-US" smtClean="0">
                <a:cs typeface="Arial" charset="0"/>
              </a:rPr>
              <a:t>Represent entire states.</a:t>
            </a:r>
            <a:endParaRPr lang="en-US" smtClean="0"/>
          </a:p>
          <a:p>
            <a:pPr eaLnBrk="1" hangingPunct="1"/>
            <a:r>
              <a:rPr lang="en-US" smtClean="0"/>
              <a:t>50 States x 2 senators per state = 100 senators</a:t>
            </a:r>
          </a:p>
        </p:txBody>
      </p:sp>
      <p:pic>
        <p:nvPicPr>
          <p:cNvPr id="44035" name="Picture 3"/>
          <p:cNvPicPr>
            <a:picLocks noChangeAspect="1"/>
          </p:cNvPicPr>
          <p:nvPr/>
        </p:nvPicPr>
        <p:blipFill>
          <a:blip r:embed="rId2"/>
          <a:srcRect/>
          <a:stretch>
            <a:fillRect/>
          </a:stretch>
        </p:blipFill>
        <p:spPr bwMode="auto">
          <a:xfrm>
            <a:off x="6400800" y="44958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smtClean="0"/>
              <a:t>The Senate</a:t>
            </a:r>
          </a:p>
        </p:txBody>
      </p:sp>
      <p:pic>
        <p:nvPicPr>
          <p:cNvPr id="45058" name="Picture 4" descr="800px-112USSenateStructure_svg"/>
          <p:cNvPicPr>
            <a:picLocks noChangeAspect="1" noChangeArrowheads="1"/>
          </p:cNvPicPr>
          <p:nvPr/>
        </p:nvPicPr>
        <p:blipFill>
          <a:blip r:embed="rId2"/>
          <a:srcRect/>
          <a:stretch>
            <a:fillRect/>
          </a:stretch>
        </p:blipFill>
        <p:spPr bwMode="auto">
          <a:xfrm>
            <a:off x="304800" y="1828800"/>
            <a:ext cx="84582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The Size of the Senate</a:t>
            </a:r>
          </a:p>
        </p:txBody>
      </p:sp>
      <p:sp>
        <p:nvSpPr>
          <p:cNvPr id="46082" name="Content Placeholder 2"/>
          <p:cNvSpPr>
            <a:spLocks noGrp="1"/>
          </p:cNvSpPr>
          <p:nvPr>
            <p:ph idx="1"/>
          </p:nvPr>
        </p:nvSpPr>
        <p:spPr>
          <a:xfrm>
            <a:off x="152400" y="1600200"/>
            <a:ext cx="8839200" cy="5105400"/>
          </a:xfrm>
        </p:spPr>
        <p:txBody>
          <a:bodyPr/>
          <a:lstStyle/>
          <a:p>
            <a:pPr eaLnBrk="1" hangingPunct="1"/>
            <a:r>
              <a:rPr lang="en-US" smtClean="0"/>
              <a:t>The Framers hoped that the smaller size of the Senate would be a more enlightened and responsibility than the House.</a:t>
            </a:r>
          </a:p>
          <a:p>
            <a:pPr eaLnBrk="1" hangingPunct="1"/>
            <a:r>
              <a:rPr lang="en-US" smtClean="0"/>
              <a:t>James Madison saw the provisions for the smaller Senate as “</a:t>
            </a:r>
            <a:r>
              <a:rPr lang="en-US" u="sng" smtClean="0"/>
              <a:t>a necessary fence</a:t>
            </a:r>
            <a:r>
              <a:rPr lang="en-US" smtClean="0"/>
              <a:t>” against the “</a:t>
            </a:r>
            <a:r>
              <a:rPr lang="en-US" u="sng" smtClean="0"/>
              <a:t>fickleness and passion</a:t>
            </a:r>
            <a:r>
              <a:rPr lang="en-US" smtClean="0"/>
              <a:t>” of the House.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Election to the Senate</a:t>
            </a:r>
          </a:p>
        </p:txBody>
      </p:sp>
      <p:sp>
        <p:nvSpPr>
          <p:cNvPr id="47106" name="Content Placeholder 2"/>
          <p:cNvSpPr>
            <a:spLocks noGrp="1"/>
          </p:cNvSpPr>
          <p:nvPr>
            <p:ph idx="1"/>
          </p:nvPr>
        </p:nvSpPr>
        <p:spPr/>
        <p:txBody>
          <a:bodyPr/>
          <a:lstStyle/>
          <a:p>
            <a:pPr eaLnBrk="1" hangingPunct="1"/>
            <a:r>
              <a:rPr lang="en-US" smtClean="0"/>
              <a:t>Originally, Senators were elected by the </a:t>
            </a:r>
            <a:r>
              <a:rPr lang="en-US" u="sng" smtClean="0"/>
              <a:t>state legislatures</a:t>
            </a:r>
            <a:r>
              <a:rPr lang="en-US" smtClean="0"/>
              <a:t> until 1913.</a:t>
            </a:r>
            <a:endParaRPr lang="en-US" u="sng" smtClean="0"/>
          </a:p>
          <a:p>
            <a:pPr eaLnBrk="1" hangingPunct="1"/>
            <a:r>
              <a:rPr lang="en-US" smtClean="0"/>
              <a:t>The </a:t>
            </a:r>
            <a:r>
              <a:rPr lang="en-US" u="sng" smtClean="0"/>
              <a:t>17</a:t>
            </a:r>
            <a:r>
              <a:rPr lang="en-US" u="sng" baseline="30000" smtClean="0"/>
              <a:t>th</a:t>
            </a:r>
            <a:r>
              <a:rPr lang="en-US" u="sng" smtClean="0"/>
              <a:t> Amendment </a:t>
            </a:r>
            <a:r>
              <a:rPr lang="en-US" smtClean="0"/>
              <a:t>changed the election of senators by state legislatures to direct election of senators.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Term of a Senator</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6 Year term – No Term Limits</a:t>
            </a:r>
          </a:p>
          <a:p>
            <a:pPr lvl="1" eaLnBrk="1" fontAlgn="auto" hangingPunct="1">
              <a:spcAft>
                <a:spcPts val="0"/>
              </a:spcAft>
              <a:buFont typeface="Arial" pitchFamily="34" charset="0"/>
              <a:buChar char="–"/>
              <a:defRPr/>
            </a:pPr>
            <a:r>
              <a:rPr lang="en-US" dirty="0" smtClean="0"/>
              <a:t>Longer terms gives Senators more job security</a:t>
            </a:r>
          </a:p>
          <a:p>
            <a:pPr eaLnBrk="1" fontAlgn="auto" hangingPunct="1">
              <a:spcAft>
                <a:spcPts val="0"/>
              </a:spcAft>
              <a:buFont typeface="Arial" pitchFamily="34" charset="0"/>
              <a:buChar char="•"/>
              <a:defRPr/>
            </a:pPr>
            <a:r>
              <a:rPr lang="en-US" u="sng" dirty="0" smtClean="0"/>
              <a:t>Continuous Body</a:t>
            </a:r>
          </a:p>
          <a:p>
            <a:pPr lvl="1" eaLnBrk="1" fontAlgn="auto" hangingPunct="1">
              <a:spcAft>
                <a:spcPts val="0"/>
              </a:spcAft>
              <a:buFont typeface="Arial" pitchFamily="34" charset="0"/>
              <a:buChar char="–"/>
              <a:defRPr/>
            </a:pPr>
            <a:r>
              <a:rPr lang="en-US" dirty="0" smtClean="0"/>
              <a:t>All the seats are not up for election at the same time</a:t>
            </a:r>
          </a:p>
          <a:p>
            <a:pPr lvl="2" eaLnBrk="1" fontAlgn="auto" hangingPunct="1">
              <a:spcAft>
                <a:spcPts val="0"/>
              </a:spcAft>
              <a:buFont typeface="Arial" pitchFamily="34" charset="0"/>
              <a:buChar char="•"/>
              <a:defRPr/>
            </a:pPr>
            <a:r>
              <a:rPr lang="en-US" dirty="0">
                <a:cs typeface="Arial" charset="0"/>
              </a:rPr>
              <a:t>Terms are staggered 33 or 34 each 2 year election</a:t>
            </a:r>
            <a:r>
              <a:rPr lang="en-US" dirty="0" smtClean="0">
                <a:cs typeface="Arial" charset="0"/>
              </a:rPr>
              <a:t>.</a:t>
            </a:r>
            <a:endParaRPr lang="en-US" dirty="0" smtClean="0"/>
          </a:p>
          <a:p>
            <a:pPr eaLnBrk="1" fontAlgn="auto" hangingPunct="1">
              <a:spcAft>
                <a:spcPts val="0"/>
              </a:spcAft>
              <a:buFont typeface="Arial" pitchFamily="34" charset="0"/>
              <a:buChar char="•"/>
              <a:defRPr/>
            </a:pPr>
            <a:r>
              <a:rPr lang="en-US" u="sng" dirty="0" smtClean="0"/>
              <a:t>Constituencies</a:t>
            </a:r>
          </a:p>
          <a:p>
            <a:pPr lvl="1" eaLnBrk="1" fontAlgn="auto" hangingPunct="1">
              <a:spcAft>
                <a:spcPts val="0"/>
              </a:spcAft>
              <a:buFont typeface="Arial" pitchFamily="34" charset="0"/>
              <a:buChar char="–"/>
              <a:defRPr/>
            </a:pPr>
            <a:r>
              <a:rPr lang="en-US" dirty="0" smtClean="0"/>
              <a:t>The people and interest the senators represents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Review</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Why is the Senate called a continuous body?</a:t>
            </a:r>
          </a:p>
          <a:p>
            <a:pPr eaLnBrk="1" fontAlgn="auto" hangingPunct="1">
              <a:spcAft>
                <a:spcPts val="0"/>
              </a:spcAft>
              <a:buFont typeface="Arial" pitchFamily="34" charset="0"/>
              <a:buChar char="•"/>
              <a:defRPr/>
            </a:pPr>
            <a:r>
              <a:rPr lang="en-US" dirty="0" smtClean="0"/>
              <a:t>How does the senators view of his constituency differ from a representatives view of their constituency?</a:t>
            </a:r>
          </a:p>
          <a:p>
            <a:pPr eaLnBrk="1" fontAlgn="auto" hangingPunct="1">
              <a:spcAft>
                <a:spcPts val="0"/>
              </a:spcAft>
              <a:buFont typeface="Arial" pitchFamily="34" charset="0"/>
              <a:buChar char="•"/>
              <a:defRPr/>
            </a:pPr>
            <a:r>
              <a:rPr lang="en-US" dirty="0" smtClean="0"/>
              <a:t>Why do Senators receive more public attention than Representative?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Personal and Political Backgrounds</a:t>
            </a:r>
            <a:endParaRPr lang="en-US" dirty="0"/>
          </a:p>
        </p:txBody>
      </p:sp>
      <p:sp>
        <p:nvSpPr>
          <p:cNvPr id="50178" name="Content Placeholder 2"/>
          <p:cNvSpPr>
            <a:spLocks noGrp="1"/>
          </p:cNvSpPr>
          <p:nvPr>
            <p:ph idx="1"/>
          </p:nvPr>
        </p:nvSpPr>
        <p:spPr/>
        <p:txBody>
          <a:bodyPr/>
          <a:lstStyle/>
          <a:p>
            <a:pPr marL="342900" lvl="1" indent="-342900" eaLnBrk="1" hangingPunct="1">
              <a:buFont typeface="Arial" charset="0"/>
              <a:buChar char="•"/>
            </a:pPr>
            <a:r>
              <a:rPr lang="en-US" smtClean="0">
                <a:cs typeface="Arial" charset="0"/>
              </a:rPr>
              <a:t>Not representative</a:t>
            </a:r>
          </a:p>
          <a:p>
            <a:pPr marL="342900" lvl="1" indent="-342900" eaLnBrk="1" hangingPunct="1">
              <a:buFont typeface="Arial" charset="0"/>
              <a:buChar char="•"/>
            </a:pPr>
            <a:r>
              <a:rPr lang="en-US" smtClean="0">
                <a:cs typeface="Arial" charset="0"/>
              </a:rPr>
              <a:t>Median age of House is 55, Senate 60</a:t>
            </a:r>
          </a:p>
          <a:p>
            <a:pPr marL="342900" lvl="1" indent="-342900" eaLnBrk="1" hangingPunct="1">
              <a:buFont typeface="Arial" charset="0"/>
              <a:buChar char="•"/>
            </a:pPr>
            <a:r>
              <a:rPr lang="en-US" smtClean="0">
                <a:cs typeface="Arial" charset="0"/>
              </a:rPr>
              <a:t>Mostly male.  68 women in House, 14 women in the Senate.</a:t>
            </a:r>
          </a:p>
          <a:p>
            <a:pPr eaLnBrk="1" hangingPunct="1"/>
            <a:r>
              <a:rPr lang="en-US" sz="2800" smtClean="0">
                <a:cs typeface="Arial" charset="0"/>
              </a:rPr>
              <a:t>42 African Americans, 24 Hispanics, 5 Asians, and 1 Native American in the House</a:t>
            </a:r>
          </a:p>
          <a:p>
            <a:pPr marL="342900" lvl="1" indent="-342900" eaLnBrk="1" hangingPunct="1">
              <a:buFont typeface="Arial" charset="0"/>
              <a:buChar char="•"/>
            </a:pPr>
            <a:r>
              <a:rPr lang="en-US" smtClean="0">
                <a:cs typeface="Arial" charset="0"/>
              </a:rPr>
              <a:t>1 African American, 2 Hispanics, 1 Asian, 1 Hawaiian sit in Senate.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Personal and Political Backgrounds</a:t>
            </a:r>
            <a:endParaRPr lang="en-US" dirty="0"/>
          </a:p>
        </p:txBody>
      </p:sp>
      <p:sp>
        <p:nvSpPr>
          <p:cNvPr id="51202" name="Content Placeholder 2"/>
          <p:cNvSpPr>
            <a:spLocks noGrp="1"/>
          </p:cNvSpPr>
          <p:nvPr>
            <p:ph idx="1"/>
          </p:nvPr>
        </p:nvSpPr>
        <p:spPr/>
        <p:txBody>
          <a:bodyPr/>
          <a:lstStyle/>
          <a:p>
            <a:pPr marL="342900" lvl="1" indent="-342900" eaLnBrk="1" hangingPunct="1">
              <a:buFont typeface="Arial" charset="0"/>
              <a:buChar char="•"/>
            </a:pPr>
            <a:r>
              <a:rPr lang="en-US" smtClean="0">
                <a:cs typeface="Arial" charset="0"/>
              </a:rPr>
              <a:t>Most are married and average 2 children.</a:t>
            </a:r>
          </a:p>
          <a:p>
            <a:pPr marL="342900" lvl="1" indent="-342900" eaLnBrk="1" hangingPunct="1">
              <a:buFont typeface="Arial" charset="0"/>
              <a:buChar char="•"/>
            </a:pPr>
            <a:r>
              <a:rPr lang="en-US" smtClean="0">
                <a:cs typeface="Arial" charset="0"/>
              </a:rPr>
              <a:t>60% are Protestant, 30% Catholic, 6% Jewish.</a:t>
            </a:r>
          </a:p>
          <a:p>
            <a:pPr marL="342900" lvl="1" indent="-342900" eaLnBrk="1" hangingPunct="1">
              <a:buFont typeface="Arial" charset="0"/>
              <a:buChar char="•"/>
            </a:pPr>
            <a:r>
              <a:rPr lang="en-US" smtClean="0">
                <a:cs typeface="Arial" charset="0"/>
              </a:rPr>
              <a:t>1/3 of House and 1/2 of Senate are lawyers</a:t>
            </a:r>
          </a:p>
          <a:p>
            <a:pPr marL="342900" lvl="1" indent="-342900" eaLnBrk="1" hangingPunct="1">
              <a:buFont typeface="Arial" charset="0"/>
              <a:buChar char="•"/>
            </a:pPr>
            <a:r>
              <a:rPr lang="en-US" smtClean="0">
                <a:cs typeface="Arial" charset="0"/>
              </a:rPr>
              <a:t>Nearly all have a college degree and many advanced degrees.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Personal and Political Backgrounds</a:t>
            </a:r>
            <a:endParaRPr lang="en-US" dirty="0"/>
          </a:p>
        </p:txBody>
      </p:sp>
      <p:sp>
        <p:nvSpPr>
          <p:cNvPr id="52226" name="Content Placeholder 2"/>
          <p:cNvSpPr>
            <a:spLocks noGrp="1"/>
          </p:cNvSpPr>
          <p:nvPr>
            <p:ph idx="1"/>
          </p:nvPr>
        </p:nvSpPr>
        <p:spPr/>
        <p:txBody>
          <a:bodyPr/>
          <a:lstStyle/>
          <a:p>
            <a:pPr marL="342900" lvl="1" indent="-342900" eaLnBrk="1" hangingPunct="1">
              <a:buFont typeface="Arial" charset="0"/>
              <a:buChar char="•"/>
            </a:pPr>
            <a:r>
              <a:rPr lang="en-US" smtClean="0">
                <a:cs typeface="Arial" charset="0"/>
              </a:rPr>
              <a:t>Most have political experience</a:t>
            </a:r>
          </a:p>
          <a:p>
            <a:pPr lvl="2" eaLnBrk="1" hangingPunct="1"/>
            <a:r>
              <a:rPr lang="en-US" smtClean="0">
                <a:cs typeface="Arial" charset="0"/>
              </a:rPr>
              <a:t>Senators average in second term</a:t>
            </a:r>
          </a:p>
          <a:p>
            <a:pPr lvl="2" eaLnBrk="1" hangingPunct="1"/>
            <a:r>
              <a:rPr lang="en-US" smtClean="0">
                <a:cs typeface="Arial" charset="0"/>
              </a:rPr>
              <a:t>House members 4 terms</a:t>
            </a:r>
          </a:p>
          <a:p>
            <a:pPr lvl="2" eaLnBrk="1" hangingPunct="1"/>
            <a:r>
              <a:rPr lang="en-US" smtClean="0">
                <a:cs typeface="Arial" charset="0"/>
              </a:rPr>
              <a:t>Former governors</a:t>
            </a:r>
          </a:p>
          <a:p>
            <a:pPr lvl="2" eaLnBrk="1" hangingPunct="1"/>
            <a:r>
              <a:rPr lang="en-US" smtClean="0">
                <a:cs typeface="Arial" charset="0"/>
              </a:rPr>
              <a:t>Cabinet seats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The Job</a:t>
            </a:r>
          </a:p>
        </p:txBody>
      </p:sp>
      <p:sp>
        <p:nvSpPr>
          <p:cNvPr id="53250" name="Content Placeholder 2"/>
          <p:cNvSpPr>
            <a:spLocks noGrp="1"/>
          </p:cNvSpPr>
          <p:nvPr>
            <p:ph idx="1"/>
          </p:nvPr>
        </p:nvSpPr>
        <p:spPr/>
        <p:txBody>
          <a:bodyPr/>
          <a:lstStyle/>
          <a:p>
            <a:pPr marL="342900" lvl="1" indent="-342900" eaLnBrk="1" hangingPunct="1">
              <a:buFont typeface="Arial" charset="0"/>
              <a:buChar char="•"/>
            </a:pPr>
            <a:r>
              <a:rPr lang="en-US" smtClean="0">
                <a:cs typeface="Arial" charset="0"/>
              </a:rPr>
              <a:t>Roles of Congress</a:t>
            </a:r>
          </a:p>
          <a:p>
            <a:pPr marL="742950" lvl="2" indent="-342900" eaLnBrk="1" hangingPunct="1"/>
            <a:r>
              <a:rPr lang="en-US" smtClean="0">
                <a:cs typeface="Arial" charset="0"/>
              </a:rPr>
              <a:t>Legislators</a:t>
            </a:r>
          </a:p>
          <a:p>
            <a:pPr marL="742950" lvl="2" indent="-342900" eaLnBrk="1" hangingPunct="1"/>
            <a:r>
              <a:rPr lang="en-US" smtClean="0">
                <a:cs typeface="Arial" charset="0"/>
              </a:rPr>
              <a:t>Representatives of constituents</a:t>
            </a:r>
          </a:p>
          <a:p>
            <a:pPr marL="742950" lvl="2" indent="-342900" eaLnBrk="1" hangingPunct="1"/>
            <a:r>
              <a:rPr lang="en-US" smtClean="0">
                <a:cs typeface="Arial" charset="0"/>
              </a:rPr>
              <a:t>Committee members</a:t>
            </a:r>
          </a:p>
          <a:p>
            <a:pPr marL="742950" lvl="2" indent="-342900" eaLnBrk="1" hangingPunct="1"/>
            <a:r>
              <a:rPr lang="en-US" smtClean="0">
                <a:cs typeface="Arial" charset="0"/>
              </a:rPr>
              <a:t>Servants of constituents</a:t>
            </a:r>
          </a:p>
          <a:p>
            <a:pPr marL="742950" lvl="2" indent="-342900" eaLnBrk="1" hangingPunct="1"/>
            <a:r>
              <a:rPr lang="en-US" smtClean="0">
                <a:cs typeface="Arial" charset="0"/>
              </a:rPr>
              <a:t>Politicians</a:t>
            </a:r>
            <a:endParaRPr lang="en-US" smtClean="0"/>
          </a:p>
          <a:p>
            <a:pPr marL="0" indent="0" eaLnBrk="1" hangingPunct="1">
              <a:buFont typeface="Arial" charset="0"/>
              <a:buNone/>
            </a:pPr>
            <a:endParaRPr lang="en-US" smtClean="0"/>
          </a:p>
        </p:txBody>
      </p:sp>
      <p:pic>
        <p:nvPicPr>
          <p:cNvPr id="4" name="Picture 3"/>
          <p:cNvPicPr>
            <a:picLocks noChangeAspect="1"/>
          </p:cNvPicPr>
          <p:nvPr/>
        </p:nvPicPr>
        <p:blipFill>
          <a:blip r:embed="rId2">
            <a:extLst/>
          </a:blip>
          <a:stretch>
            <a:fillRect/>
          </a:stretch>
        </p:blipFill>
        <p:spPr>
          <a:xfrm>
            <a:off x="5943600" y="3581400"/>
            <a:ext cx="2839212" cy="29397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 y="0"/>
            <a:ext cx="4800600" cy="1143000"/>
          </a:xfrm>
        </p:spPr>
        <p:txBody>
          <a:bodyPr/>
          <a:lstStyle/>
          <a:p>
            <a:pPr eaLnBrk="1" hangingPunct="1"/>
            <a:r>
              <a:rPr lang="en-US" smtClean="0"/>
              <a:t>Federalist 51</a:t>
            </a:r>
          </a:p>
        </p:txBody>
      </p:sp>
      <p:sp>
        <p:nvSpPr>
          <p:cNvPr id="19458" name="Content Placeholder 2"/>
          <p:cNvSpPr>
            <a:spLocks noGrp="1"/>
          </p:cNvSpPr>
          <p:nvPr>
            <p:ph idx="1"/>
          </p:nvPr>
        </p:nvSpPr>
        <p:spPr>
          <a:xfrm>
            <a:off x="228600" y="990600"/>
            <a:ext cx="6019800" cy="4525963"/>
          </a:xfrm>
        </p:spPr>
        <p:txBody>
          <a:bodyPr/>
          <a:lstStyle/>
          <a:p>
            <a:pPr eaLnBrk="1" hangingPunct="1"/>
            <a:r>
              <a:rPr lang="en-US" b="1" i="1" smtClean="0"/>
              <a:t>“In republican government, the legislative authority necessarily predominates. The remedy for this inconveniency is to </a:t>
            </a:r>
            <a:r>
              <a:rPr lang="en-US" b="1" i="1" u="sng" smtClean="0"/>
              <a:t>divide</a:t>
            </a:r>
            <a:r>
              <a:rPr lang="en-US" b="1" i="1" smtClean="0"/>
              <a:t> the legislature into different branches. . .”</a:t>
            </a:r>
          </a:p>
        </p:txBody>
      </p:sp>
      <p:pic>
        <p:nvPicPr>
          <p:cNvPr id="19459" name="Picture 2" descr="C:\Users\Daniel\AppData\Local\Microsoft\Windows\Temporary Internet Files\Content.IE5\I8WJE2WG\MC900234155[1].wmf"/>
          <p:cNvPicPr>
            <a:picLocks noChangeAspect="1" noChangeArrowheads="1"/>
          </p:cNvPicPr>
          <p:nvPr/>
        </p:nvPicPr>
        <p:blipFill>
          <a:blip r:embed="rId2"/>
          <a:srcRect/>
          <a:stretch>
            <a:fillRect/>
          </a:stretch>
        </p:blipFill>
        <p:spPr bwMode="auto">
          <a:xfrm>
            <a:off x="5181600" y="4879975"/>
            <a:ext cx="1981200" cy="1978025"/>
          </a:xfrm>
          <a:prstGeom prst="rect">
            <a:avLst/>
          </a:prstGeom>
          <a:noFill/>
          <a:ln w="9525">
            <a:noFill/>
            <a:miter lim="800000"/>
            <a:headEnd/>
            <a:tailEnd/>
          </a:ln>
        </p:spPr>
      </p:pic>
      <p:pic>
        <p:nvPicPr>
          <p:cNvPr id="19460" name="Picture 5" descr="389px-An_Advertisement_of_The_Federalist_-_Project_Gutenberg_eText_16960"/>
          <p:cNvPicPr>
            <a:picLocks noChangeAspect="1" noChangeArrowheads="1"/>
          </p:cNvPicPr>
          <p:nvPr/>
        </p:nvPicPr>
        <p:blipFill>
          <a:blip r:embed="rId3"/>
          <a:srcRect/>
          <a:stretch>
            <a:fillRect/>
          </a:stretch>
        </p:blipFill>
        <p:spPr bwMode="auto">
          <a:xfrm>
            <a:off x="6172200" y="381000"/>
            <a:ext cx="26733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The Job</a:t>
            </a:r>
          </a:p>
        </p:txBody>
      </p:sp>
      <p:sp>
        <p:nvSpPr>
          <p:cNvPr id="3" name="Content Placeholder 2"/>
          <p:cNvSpPr>
            <a:spLocks noGrp="1"/>
          </p:cNvSpPr>
          <p:nvPr>
            <p:ph idx="1"/>
          </p:nvPr>
        </p:nvSpPr>
        <p:spPr/>
        <p:txBody>
          <a:bodyPr rtlCol="0">
            <a:normAutofit lnSpcReduction="10000"/>
          </a:bodyPr>
          <a:lstStyle/>
          <a:p>
            <a:pPr marL="342900" lvl="1" indent="-342900" eaLnBrk="1" fontAlgn="auto" hangingPunct="1">
              <a:spcAft>
                <a:spcPts val="0"/>
              </a:spcAft>
              <a:buFont typeface="Arial" pitchFamily="34" charset="0"/>
              <a:buChar char="•"/>
              <a:defRPr/>
            </a:pPr>
            <a:r>
              <a:rPr lang="en-US" dirty="0" smtClean="0">
                <a:cs typeface="Arial" charset="0"/>
              </a:rPr>
              <a:t>Representation of the People</a:t>
            </a:r>
          </a:p>
          <a:p>
            <a:pPr marL="742950" lvl="2" indent="-342900" eaLnBrk="1" fontAlgn="auto" hangingPunct="1">
              <a:spcAft>
                <a:spcPts val="0"/>
              </a:spcAft>
              <a:buFont typeface="Arial" pitchFamily="34" charset="0"/>
              <a:buChar char="•"/>
              <a:defRPr/>
            </a:pPr>
            <a:r>
              <a:rPr lang="en-US" u="sng" dirty="0" smtClean="0">
                <a:cs typeface="Arial" charset="0"/>
              </a:rPr>
              <a:t>Trustee</a:t>
            </a:r>
          </a:p>
          <a:p>
            <a:pPr marL="1200150" lvl="3" indent="-342900" eaLnBrk="1" fontAlgn="auto" hangingPunct="1">
              <a:spcAft>
                <a:spcPts val="0"/>
              </a:spcAft>
              <a:buFont typeface="Arial" pitchFamily="34" charset="0"/>
              <a:buChar char="–"/>
              <a:defRPr/>
            </a:pPr>
            <a:r>
              <a:rPr lang="en-US" dirty="0" smtClean="0">
                <a:cs typeface="Arial" charset="0"/>
              </a:rPr>
              <a:t>Lawmaker who votes based on his or her independent judgment and conscience, not the views of his or her constituents </a:t>
            </a:r>
          </a:p>
          <a:p>
            <a:pPr marL="742950" lvl="2" indent="-342900" eaLnBrk="1" fontAlgn="auto" hangingPunct="1">
              <a:spcAft>
                <a:spcPts val="0"/>
              </a:spcAft>
              <a:buFont typeface="Arial" pitchFamily="34" charset="0"/>
              <a:buChar char="•"/>
              <a:defRPr/>
            </a:pPr>
            <a:r>
              <a:rPr lang="en-US" u="sng" dirty="0" smtClean="0">
                <a:cs typeface="Arial" charset="0"/>
              </a:rPr>
              <a:t>Partisans</a:t>
            </a:r>
          </a:p>
          <a:p>
            <a:pPr marL="1200150" lvl="3" indent="-342900" eaLnBrk="1" fontAlgn="auto" hangingPunct="1">
              <a:spcAft>
                <a:spcPts val="0"/>
              </a:spcAft>
              <a:buFont typeface="Arial" pitchFamily="34" charset="0"/>
              <a:buChar char="–"/>
              <a:defRPr/>
            </a:pPr>
            <a:r>
              <a:rPr lang="en-US" dirty="0" smtClean="0">
                <a:cs typeface="Arial" charset="0"/>
              </a:rPr>
              <a:t>Lawmaker who owes his/her first allegiance to his/her political party and votes according to party lines </a:t>
            </a:r>
          </a:p>
          <a:p>
            <a:pPr marL="742950" lvl="2" indent="-342900" eaLnBrk="1" fontAlgn="auto" hangingPunct="1">
              <a:spcAft>
                <a:spcPts val="0"/>
              </a:spcAft>
              <a:buFont typeface="Arial" pitchFamily="34" charset="0"/>
              <a:buChar char="•"/>
              <a:defRPr/>
            </a:pPr>
            <a:r>
              <a:rPr lang="en-US" u="sng" dirty="0" smtClean="0">
                <a:cs typeface="Arial" charset="0"/>
              </a:rPr>
              <a:t>Politicos</a:t>
            </a:r>
          </a:p>
          <a:p>
            <a:pPr marL="1200150" lvl="3" indent="-342900" eaLnBrk="1" fontAlgn="auto" hangingPunct="1">
              <a:spcAft>
                <a:spcPts val="0"/>
              </a:spcAft>
              <a:buFont typeface="Arial" pitchFamily="34" charset="0"/>
              <a:buChar char="–"/>
              <a:defRPr/>
            </a:pPr>
            <a:r>
              <a:rPr lang="en-US" dirty="0" smtClean="0"/>
              <a:t>Lawmaker who attempts to balance the basic elements of the trustee, delegate, and partisan roles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The Job</a:t>
            </a:r>
          </a:p>
        </p:txBody>
      </p:sp>
      <p:sp>
        <p:nvSpPr>
          <p:cNvPr id="3" name="Content Placeholder 2"/>
          <p:cNvSpPr>
            <a:spLocks noGrp="1"/>
          </p:cNvSpPr>
          <p:nvPr>
            <p:ph idx="1"/>
          </p:nvPr>
        </p:nvSpPr>
        <p:spPr>
          <a:xfrm>
            <a:off x="457200" y="1600200"/>
            <a:ext cx="8229600" cy="5029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Committee Members</a:t>
            </a:r>
          </a:p>
          <a:p>
            <a:pPr lvl="1" eaLnBrk="1" fontAlgn="auto" hangingPunct="1">
              <a:spcAft>
                <a:spcPts val="0"/>
              </a:spcAft>
              <a:buFont typeface="Arial" pitchFamily="34" charset="0"/>
              <a:buChar char="–"/>
              <a:defRPr/>
            </a:pPr>
            <a:r>
              <a:rPr lang="en-US" dirty="0"/>
              <a:t>In every session of Congress, proposed laws(bills) are referred to committees to determine which bill should be allowed on the floor for consideration.</a:t>
            </a:r>
          </a:p>
          <a:p>
            <a:pPr lvl="1" eaLnBrk="1" fontAlgn="auto" hangingPunct="1">
              <a:spcAft>
                <a:spcPts val="0"/>
              </a:spcAft>
              <a:buFont typeface="Arial" pitchFamily="34" charset="0"/>
              <a:buChar char="–"/>
              <a:defRPr/>
            </a:pPr>
            <a:r>
              <a:rPr lang="en-US" u="sng" dirty="0"/>
              <a:t>Oversight Function</a:t>
            </a:r>
          </a:p>
          <a:p>
            <a:pPr lvl="2" eaLnBrk="1" fontAlgn="auto" hangingPunct="1">
              <a:spcAft>
                <a:spcPts val="0"/>
              </a:spcAft>
              <a:buFont typeface="Arial" pitchFamily="34" charset="0"/>
              <a:buChar char="•"/>
              <a:defRPr/>
            </a:pPr>
            <a:r>
              <a:rPr lang="en-US" dirty="0"/>
              <a:t>Process by which Congress, through its committees, check to see that various agencies in the executive branch are working effectively and acting in line with the politics that Congress has set by law</a:t>
            </a:r>
            <a:r>
              <a:rPr lang="en-US" dirty="0" smtClean="0"/>
              <a:t>.</a:t>
            </a:r>
          </a:p>
          <a:p>
            <a:pPr eaLnBrk="1" fontAlgn="auto" hangingPunct="1">
              <a:spcAft>
                <a:spcPts val="0"/>
              </a:spcAft>
              <a:buFont typeface="Arial" pitchFamily="34" charset="0"/>
              <a:buChar char="•"/>
              <a:defRPr/>
            </a:pPr>
            <a:r>
              <a:rPr lang="en-US" dirty="0" smtClean="0"/>
              <a:t>Servants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Compensation</a:t>
            </a:r>
          </a:p>
        </p:txBody>
      </p:sp>
      <p:sp>
        <p:nvSpPr>
          <p:cNvPr id="56322" name="Content Placeholder 2"/>
          <p:cNvSpPr>
            <a:spLocks noGrp="1"/>
          </p:cNvSpPr>
          <p:nvPr>
            <p:ph idx="1"/>
          </p:nvPr>
        </p:nvSpPr>
        <p:spPr>
          <a:xfrm>
            <a:off x="304800" y="1600200"/>
            <a:ext cx="8458200" cy="5105400"/>
          </a:xfrm>
        </p:spPr>
        <p:txBody>
          <a:bodyPr/>
          <a:lstStyle/>
          <a:p>
            <a:pPr eaLnBrk="1" hangingPunct="1"/>
            <a:r>
              <a:rPr lang="en-US" smtClean="0"/>
              <a:t>Salary</a:t>
            </a:r>
          </a:p>
          <a:p>
            <a:pPr eaLnBrk="1" hangingPunct="1"/>
            <a:r>
              <a:rPr lang="en-US" sz="2800" smtClean="0">
                <a:cs typeface="Arial" charset="0"/>
              </a:rPr>
              <a:t>Compensation</a:t>
            </a:r>
          </a:p>
          <a:p>
            <a:pPr lvl="1" eaLnBrk="1" hangingPunct="1"/>
            <a:r>
              <a:rPr lang="en-US" sz="2400" smtClean="0">
                <a:cs typeface="Arial" charset="0"/>
              </a:rPr>
              <a:t>Salary</a:t>
            </a:r>
          </a:p>
          <a:p>
            <a:pPr lvl="2" eaLnBrk="1" hangingPunct="1"/>
            <a:r>
              <a:rPr lang="en-US" sz="2000" smtClean="0">
                <a:cs typeface="Arial" charset="0"/>
              </a:rPr>
              <a:t>$</a:t>
            </a:r>
            <a:r>
              <a:rPr lang="en-US" sz="2000" u="sng" smtClean="0">
                <a:cs typeface="Arial" charset="0"/>
              </a:rPr>
              <a:t>174,000</a:t>
            </a:r>
          </a:p>
          <a:p>
            <a:pPr lvl="2" eaLnBrk="1" hangingPunct="1"/>
            <a:r>
              <a:rPr lang="en-US" sz="2000" smtClean="0">
                <a:cs typeface="Arial" charset="0"/>
              </a:rPr>
              <a:t>Speaker=$</a:t>
            </a:r>
            <a:r>
              <a:rPr lang="en-US" sz="2000" u="sng" smtClean="0">
                <a:cs typeface="Arial" charset="0"/>
              </a:rPr>
              <a:t>223,400</a:t>
            </a:r>
          </a:p>
          <a:p>
            <a:pPr lvl="2" eaLnBrk="1" hangingPunct="1"/>
            <a:r>
              <a:rPr lang="en-US" sz="2000" smtClean="0">
                <a:cs typeface="Arial" charset="0"/>
              </a:rPr>
              <a:t>Senate president pro tem=$</a:t>
            </a:r>
            <a:r>
              <a:rPr lang="en-US" sz="2000" u="sng" smtClean="0">
                <a:cs typeface="Arial" charset="0"/>
              </a:rPr>
              <a:t>193,400</a:t>
            </a:r>
          </a:p>
          <a:p>
            <a:pPr lvl="1" eaLnBrk="1" hangingPunct="1"/>
            <a:r>
              <a:rPr lang="en-US" sz="2400" smtClean="0">
                <a:cs typeface="Arial" charset="0"/>
              </a:rPr>
              <a:t>Non-salary Compensation</a:t>
            </a:r>
          </a:p>
          <a:p>
            <a:pPr lvl="2" eaLnBrk="1" hangingPunct="1"/>
            <a:r>
              <a:rPr lang="en-US" sz="2000" smtClean="0">
                <a:cs typeface="Arial" charset="0"/>
              </a:rPr>
              <a:t>Fringe benefits</a:t>
            </a:r>
          </a:p>
          <a:p>
            <a:pPr lvl="2" eaLnBrk="1" hangingPunct="1"/>
            <a:r>
              <a:rPr lang="en-US" sz="2000" smtClean="0">
                <a:cs typeface="Arial" charset="0"/>
              </a:rPr>
              <a:t>Travel</a:t>
            </a:r>
          </a:p>
          <a:p>
            <a:pPr lvl="2" eaLnBrk="1" hangingPunct="1"/>
            <a:r>
              <a:rPr lang="en-US" sz="2000" u="sng" smtClean="0">
                <a:cs typeface="Arial" charset="0"/>
              </a:rPr>
              <a:t>Franking privilege</a:t>
            </a:r>
          </a:p>
          <a:p>
            <a:pPr lvl="3" eaLnBrk="1" hangingPunct="1"/>
            <a:r>
              <a:rPr lang="en-US" sz="1600" smtClean="0">
                <a:cs typeface="Arial" charset="0"/>
              </a:rPr>
              <a:t>Send mail postage free</a:t>
            </a:r>
          </a:p>
          <a:p>
            <a:pPr lvl="2" eaLnBrk="1" hangingPunct="1"/>
            <a:r>
              <a:rPr lang="en-US" sz="2000" smtClean="0">
                <a:cs typeface="Arial" charset="0"/>
              </a:rPr>
              <a:t>Free printing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Compensation</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3600" dirty="0" smtClean="0"/>
              <a:t>The Politics of Pay</a:t>
            </a:r>
          </a:p>
          <a:p>
            <a:pPr lvl="1" eaLnBrk="1" fontAlgn="auto" hangingPunct="1">
              <a:spcAft>
                <a:spcPts val="0"/>
              </a:spcAft>
              <a:buFont typeface="Arial" pitchFamily="34" charset="0"/>
              <a:buChar char="–"/>
              <a:defRPr/>
            </a:pPr>
            <a:r>
              <a:rPr lang="en-US" sz="3200" dirty="0" smtClean="0">
                <a:cs typeface="Arial" charset="0"/>
              </a:rPr>
              <a:t>Controversial</a:t>
            </a:r>
            <a:endParaRPr lang="en-US" sz="3200" dirty="0" smtClean="0"/>
          </a:p>
          <a:p>
            <a:pPr marL="342900" lvl="1" indent="-342900" eaLnBrk="1" fontAlgn="auto" hangingPunct="1">
              <a:spcAft>
                <a:spcPts val="0"/>
              </a:spcAft>
              <a:buFont typeface="Arial" pitchFamily="34" charset="0"/>
              <a:buChar char="•"/>
              <a:defRPr/>
            </a:pPr>
            <a:r>
              <a:rPr lang="en-US" sz="3200" dirty="0">
                <a:cs typeface="Arial" charset="0"/>
              </a:rPr>
              <a:t>Membership </a:t>
            </a:r>
            <a:r>
              <a:rPr lang="en-US" sz="3200" dirty="0" smtClean="0">
                <a:cs typeface="Arial" charset="0"/>
              </a:rPr>
              <a:t>Privileges</a:t>
            </a:r>
          </a:p>
          <a:p>
            <a:pPr lvl="2" eaLnBrk="1" fontAlgn="auto" hangingPunct="1">
              <a:spcAft>
                <a:spcPts val="0"/>
              </a:spcAft>
              <a:buFont typeface="Arial" pitchFamily="34" charset="0"/>
              <a:buChar char="•"/>
              <a:defRPr/>
            </a:pPr>
            <a:r>
              <a:rPr lang="en-US" sz="2800" dirty="0">
                <a:cs typeface="Arial" charset="0"/>
              </a:rPr>
              <a:t>Legislative Immunity</a:t>
            </a:r>
          </a:p>
          <a:p>
            <a:pPr lvl="2" eaLnBrk="1" fontAlgn="auto" hangingPunct="1">
              <a:spcAft>
                <a:spcPts val="0"/>
              </a:spcAft>
              <a:buFont typeface="Arial" pitchFamily="34" charset="0"/>
              <a:buChar char="•"/>
              <a:defRPr/>
            </a:pPr>
            <a:r>
              <a:rPr lang="en-US" sz="2800" dirty="0">
                <a:cs typeface="Arial" charset="0"/>
              </a:rPr>
              <a:t>To protect free </a:t>
            </a:r>
            <a:r>
              <a:rPr lang="en-US" sz="2800" dirty="0" smtClean="0">
                <a:cs typeface="Arial" charset="0"/>
              </a:rPr>
              <a:t>speech</a:t>
            </a:r>
          </a:p>
          <a:p>
            <a:pPr marL="742950" lvl="2" indent="-342900" eaLnBrk="1" fontAlgn="auto" hangingPunct="1">
              <a:spcAft>
                <a:spcPts val="0"/>
              </a:spcAft>
              <a:buFont typeface="Arial" pitchFamily="34" charset="0"/>
              <a:buChar char="•"/>
              <a:defRPr/>
            </a:pPr>
            <a:endParaRPr lang="en-US" dirty="0" smtClean="0"/>
          </a:p>
          <a:p>
            <a:pPr marL="400050" lvl="2" indent="0" eaLnBrk="1" fontAlgn="auto" hangingPunct="1">
              <a:spcAft>
                <a:spcPts val="0"/>
              </a:spcAft>
              <a:buFont typeface="Arial" pitchFamily="34" charset="0"/>
              <a:buNone/>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Review</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What does a trustee value most when deciding how to vote on a bill?</a:t>
            </a:r>
          </a:p>
          <a:p>
            <a:pPr eaLnBrk="1" fontAlgn="auto" hangingPunct="1">
              <a:spcAft>
                <a:spcPts val="0"/>
              </a:spcAft>
              <a:buFont typeface="Arial" pitchFamily="34" charset="0"/>
              <a:buChar char="•"/>
              <a:defRPr/>
            </a:pPr>
            <a:r>
              <a:rPr lang="en-US" dirty="0" smtClean="0"/>
              <a:t>What does a partisan </a:t>
            </a:r>
            <a:r>
              <a:rPr lang="en-US" dirty="0"/>
              <a:t>value most when deciding how to vote on a bill?</a:t>
            </a:r>
          </a:p>
          <a:p>
            <a:pPr eaLnBrk="1" fontAlgn="auto" hangingPunct="1">
              <a:spcAft>
                <a:spcPts val="0"/>
              </a:spcAft>
              <a:buFont typeface="Arial" pitchFamily="34" charset="0"/>
              <a:buChar char="•"/>
              <a:defRPr/>
            </a:pPr>
            <a:r>
              <a:rPr lang="en-US" dirty="0" smtClean="0"/>
              <a:t>How does the franking privilege help members of Congress?</a:t>
            </a:r>
          </a:p>
          <a:p>
            <a:pPr eaLnBrk="1" fontAlgn="auto" hangingPunct="1">
              <a:spcAft>
                <a:spcPts val="0"/>
              </a:spcAft>
              <a:buFont typeface="Arial" pitchFamily="34" charset="0"/>
              <a:buChar char="•"/>
              <a:defRPr/>
            </a:pPr>
            <a:r>
              <a:rPr lang="en-US" dirty="0" smtClean="0"/>
              <a:t>What is the oversight function?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blip>
          <a:stretch>
            <a:fillRect/>
          </a:stretch>
        </p:blipFill>
        <p:spPr>
          <a:xfrm>
            <a:off x="202438" y="348916"/>
            <a:ext cx="3074162" cy="3183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ctrTitle"/>
          </p:nvPr>
        </p:nvSpPr>
        <p:spPr>
          <a:xfrm>
            <a:off x="3346450" y="152400"/>
            <a:ext cx="5797550" cy="1470025"/>
          </a:xfrm>
        </p:spPr>
        <p:txBody>
          <a:bodyPr rtlCol="0">
            <a:normAutofit fontScale="90000"/>
          </a:bodyPr>
          <a:lstStyle/>
          <a:p>
            <a:pPr eaLnBrk="1" fontAlgn="auto" hangingPunct="1">
              <a:spcAft>
                <a:spcPts val="0"/>
              </a:spcAft>
              <a:defRPr/>
            </a:pPr>
            <a:r>
              <a:rPr lang="en-US" dirty="0" smtClean="0"/>
              <a:t>Congress and Powers of Congress</a:t>
            </a:r>
            <a:endParaRPr lang="en-US" dirty="0"/>
          </a:p>
        </p:txBody>
      </p:sp>
      <p:sp>
        <p:nvSpPr>
          <p:cNvPr id="3" name="Subtitle 2"/>
          <p:cNvSpPr>
            <a:spLocks noGrp="1"/>
          </p:cNvSpPr>
          <p:nvPr>
            <p:ph type="subTitle" idx="1"/>
          </p:nvPr>
        </p:nvSpPr>
        <p:spPr>
          <a:xfrm>
            <a:off x="2971800" y="4572000"/>
            <a:ext cx="3200400" cy="1752600"/>
          </a:xfrm>
        </p:spPr>
        <p:txBody>
          <a:bodyPr rtlCol="0">
            <a:normAutofit fontScale="92500"/>
          </a:bodyPr>
          <a:lstStyle/>
          <a:p>
            <a:pPr eaLnBrk="1" fontAlgn="auto" hangingPunct="1">
              <a:spcAft>
                <a:spcPts val="0"/>
              </a:spcAft>
              <a:buFont typeface="Arial" pitchFamily="34" charset="0"/>
              <a:buNone/>
              <a:defRPr/>
            </a:pPr>
            <a:r>
              <a:rPr lang="en-US" sz="4800" u="sng" dirty="0" smtClean="0"/>
              <a:t>Chapters </a:t>
            </a:r>
            <a:r>
              <a:rPr lang="en-US" sz="4800" dirty="0" smtClean="0"/>
              <a:t>10 and </a:t>
            </a:r>
            <a:r>
              <a:rPr lang="en-US" sz="4800" u="sng" dirty="0" smtClean="0"/>
              <a:t>11</a:t>
            </a:r>
            <a:endParaRPr lang="en-US" sz="4800" u="sng" dirty="0"/>
          </a:p>
        </p:txBody>
      </p:sp>
      <p:pic>
        <p:nvPicPr>
          <p:cNvPr id="5" name="Picture 4"/>
          <p:cNvPicPr>
            <a:picLocks noChangeAspect="1"/>
          </p:cNvPicPr>
          <p:nvPr/>
        </p:nvPicPr>
        <p:blipFill>
          <a:blip r:embed="rId3" cstate="print">
            <a:extLst/>
          </a:blip>
          <a:stretch>
            <a:fillRect/>
          </a:stretch>
        </p:blipFill>
        <p:spPr>
          <a:xfrm>
            <a:off x="4728661" y="1756985"/>
            <a:ext cx="4014538" cy="26749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9397" name="Picture 6"/>
          <p:cNvPicPr>
            <a:picLocks noChangeAspect="1"/>
          </p:cNvPicPr>
          <p:nvPr/>
        </p:nvPicPr>
        <p:blipFill>
          <a:blip r:embed="rId4"/>
          <a:srcRect/>
          <a:stretch>
            <a:fillRect/>
          </a:stretch>
        </p:blipFill>
        <p:spPr bwMode="auto">
          <a:xfrm>
            <a:off x="6097588" y="3817938"/>
            <a:ext cx="3062287" cy="3063875"/>
          </a:xfrm>
          <a:prstGeom prst="rect">
            <a:avLst/>
          </a:prstGeom>
          <a:noFill/>
          <a:ln w="9525">
            <a:noFill/>
            <a:miter lim="800000"/>
            <a:headEnd/>
            <a:tailEnd/>
          </a:ln>
        </p:spPr>
      </p:pic>
      <p:pic>
        <p:nvPicPr>
          <p:cNvPr id="59398" name="Picture 5"/>
          <p:cNvPicPr>
            <a:picLocks noChangeAspect="1"/>
          </p:cNvPicPr>
          <p:nvPr/>
        </p:nvPicPr>
        <p:blipFill>
          <a:blip r:embed="rId5"/>
          <a:srcRect/>
          <a:stretch>
            <a:fillRect/>
          </a:stretch>
        </p:blipFill>
        <p:spPr bwMode="auto">
          <a:xfrm>
            <a:off x="0" y="3636963"/>
            <a:ext cx="3221038" cy="3221037"/>
          </a:xfrm>
          <a:prstGeom prst="rect">
            <a:avLst/>
          </a:prstGeom>
          <a:noFill/>
          <a:ln w="9525">
            <a:noFill/>
            <a:miter lim="800000"/>
            <a:headEnd/>
            <a:tailEnd/>
          </a:ln>
        </p:spPr>
      </p:pic>
      <p:pic>
        <p:nvPicPr>
          <p:cNvPr id="59399" name="Picture 8" descr="600px-Seal_of_the_United_States_Congress_svg"/>
          <p:cNvPicPr>
            <a:picLocks noChangeAspect="1" noChangeArrowheads="1"/>
          </p:cNvPicPr>
          <p:nvPr/>
        </p:nvPicPr>
        <p:blipFill>
          <a:blip r:embed="rId6"/>
          <a:srcRect/>
          <a:stretch>
            <a:fillRect/>
          </a:stretch>
        </p:blipFill>
        <p:spPr bwMode="auto">
          <a:xfrm>
            <a:off x="2514600" y="1676400"/>
            <a:ext cx="2895600"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 The Scope of Congressional Powers</a:t>
            </a:r>
          </a:p>
        </p:txBody>
      </p:sp>
      <p:sp>
        <p:nvSpPr>
          <p:cNvPr id="60418" name="Content Placeholder 2"/>
          <p:cNvSpPr>
            <a:spLocks noGrp="1"/>
          </p:cNvSpPr>
          <p:nvPr>
            <p:ph idx="1"/>
          </p:nvPr>
        </p:nvSpPr>
        <p:spPr>
          <a:xfrm>
            <a:off x="76200" y="1600200"/>
            <a:ext cx="8915400" cy="5105400"/>
          </a:xfrm>
        </p:spPr>
        <p:txBody>
          <a:bodyPr/>
          <a:lstStyle/>
          <a:p>
            <a:pPr eaLnBrk="1" hangingPunct="1"/>
            <a:r>
              <a:rPr lang="en-US" smtClean="0"/>
              <a:t>Congress has broad power, but limited by principles of </a:t>
            </a:r>
            <a:r>
              <a:rPr lang="en-US" u="sng" smtClean="0"/>
              <a:t>federalism</a:t>
            </a:r>
            <a:r>
              <a:rPr lang="en-US" smtClean="0"/>
              <a:t> and </a:t>
            </a:r>
            <a:r>
              <a:rPr lang="en-US" u="sng" smtClean="0"/>
              <a:t>limited government</a:t>
            </a:r>
            <a:r>
              <a:rPr lang="en-US" smtClean="0"/>
              <a:t>.</a:t>
            </a:r>
          </a:p>
          <a:p>
            <a:pPr eaLnBrk="1" hangingPunct="1">
              <a:lnSpc>
                <a:spcPct val="90000"/>
              </a:lnSpc>
            </a:pPr>
            <a:r>
              <a:rPr lang="en-US" smtClean="0"/>
              <a:t>Congress’ has three types of powers</a:t>
            </a:r>
          </a:p>
          <a:p>
            <a:pPr lvl="1" eaLnBrk="1" hangingPunct="1">
              <a:lnSpc>
                <a:spcPct val="90000"/>
              </a:lnSpc>
            </a:pPr>
            <a:r>
              <a:rPr lang="en-US" u="sng" smtClean="0"/>
              <a:t>Expressed powers</a:t>
            </a:r>
            <a:r>
              <a:rPr lang="en-US" smtClean="0"/>
              <a:t>—those powers given in so many words</a:t>
            </a:r>
          </a:p>
          <a:p>
            <a:pPr lvl="1" eaLnBrk="1" hangingPunct="1">
              <a:lnSpc>
                <a:spcPct val="90000"/>
              </a:lnSpc>
            </a:pPr>
            <a:r>
              <a:rPr lang="en-US" u="sng" smtClean="0"/>
              <a:t>Implied powers</a:t>
            </a:r>
            <a:r>
              <a:rPr lang="en-US" smtClean="0"/>
              <a:t>—those things implicit from the Necessary and Proper clause</a:t>
            </a:r>
          </a:p>
          <a:p>
            <a:pPr lvl="1" eaLnBrk="1" hangingPunct="1">
              <a:lnSpc>
                <a:spcPct val="90000"/>
              </a:lnSpc>
            </a:pPr>
            <a:r>
              <a:rPr lang="en-US" u="sng" smtClean="0"/>
              <a:t>Inherent powers </a:t>
            </a:r>
            <a:r>
              <a:rPr lang="en-US" smtClean="0"/>
              <a:t>– powers given just because it’s the national government</a:t>
            </a:r>
          </a:p>
          <a:p>
            <a:pPr eaLnBrk="1" hangingPunct="1"/>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What Congress Can Not Do</a:t>
            </a:r>
          </a:p>
        </p:txBody>
      </p:sp>
      <p:sp>
        <p:nvSpPr>
          <p:cNvPr id="61442" name="Content Placeholder 2"/>
          <p:cNvSpPr>
            <a:spLocks noGrp="1"/>
          </p:cNvSpPr>
          <p:nvPr>
            <p:ph idx="1"/>
          </p:nvPr>
        </p:nvSpPr>
        <p:spPr/>
        <p:txBody>
          <a:bodyPr/>
          <a:lstStyle/>
          <a:p>
            <a:pPr eaLnBrk="1" hangingPunct="1"/>
            <a:r>
              <a:rPr lang="en-US" smtClean="0"/>
              <a:t>Congress is denied power because of what the Constitution says, what it does not say, and because of the federal system itself.</a:t>
            </a:r>
          </a:p>
          <a:p>
            <a:pPr eaLnBrk="1" hangingPunct="1"/>
            <a:r>
              <a:rPr lang="en-US" smtClean="0"/>
              <a:t>Congress Can Not</a:t>
            </a:r>
          </a:p>
          <a:p>
            <a:pPr lvl="1" eaLnBrk="1" hangingPunct="1"/>
            <a:r>
              <a:rPr lang="en-US" smtClean="0"/>
              <a:t>Create a public school system</a:t>
            </a:r>
          </a:p>
          <a:p>
            <a:pPr lvl="1" eaLnBrk="1" hangingPunct="1"/>
            <a:r>
              <a:rPr lang="en-US" smtClean="0"/>
              <a:t>Require people to attend church</a:t>
            </a:r>
          </a:p>
          <a:p>
            <a:pPr lvl="1"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Strict v. Liberal Construction</a:t>
            </a:r>
          </a:p>
        </p:txBody>
      </p:sp>
      <p:sp>
        <p:nvSpPr>
          <p:cNvPr id="62466" name="Rectangle 3"/>
          <p:cNvSpPr>
            <a:spLocks noGrp="1" noChangeArrowheads="1"/>
          </p:cNvSpPr>
          <p:nvPr>
            <p:ph type="body" sz="half" idx="1"/>
          </p:nvPr>
        </p:nvSpPr>
        <p:spPr>
          <a:xfrm>
            <a:off x="457200" y="1371600"/>
            <a:ext cx="5486400" cy="4754563"/>
          </a:xfrm>
        </p:spPr>
        <p:txBody>
          <a:bodyPr/>
          <a:lstStyle/>
          <a:p>
            <a:pPr eaLnBrk="1" hangingPunct="1"/>
            <a:r>
              <a:rPr lang="en-US" sz="2400" smtClean="0"/>
              <a:t>Always a debate about how broadly implied powers should be interpreted.</a:t>
            </a:r>
          </a:p>
          <a:p>
            <a:pPr eaLnBrk="1" hangingPunct="1"/>
            <a:r>
              <a:rPr lang="en-US" sz="2400" u="sng" smtClean="0"/>
              <a:t>Strict Construction</a:t>
            </a:r>
            <a:r>
              <a:rPr lang="en-US" sz="2400" smtClean="0"/>
              <a:t>:  </a:t>
            </a:r>
          </a:p>
          <a:p>
            <a:pPr lvl="1" eaLnBrk="1" hangingPunct="1"/>
            <a:r>
              <a:rPr lang="en-US" sz="2000" smtClean="0"/>
              <a:t>Thomas Jefferson and traditional conservatives.</a:t>
            </a:r>
          </a:p>
          <a:p>
            <a:pPr lvl="1" eaLnBrk="1" hangingPunct="1"/>
            <a:r>
              <a:rPr lang="en-US" sz="2000" smtClean="0"/>
              <a:t>“Necessary” means essential or critical.</a:t>
            </a:r>
          </a:p>
          <a:p>
            <a:pPr lvl="1" eaLnBrk="1" hangingPunct="1"/>
            <a:r>
              <a:rPr lang="en-US" sz="2000" smtClean="0"/>
              <a:t>Err on the side of the states if a close call.</a:t>
            </a:r>
          </a:p>
          <a:p>
            <a:pPr lvl="1" eaLnBrk="1" hangingPunct="1"/>
            <a:r>
              <a:rPr lang="en-US" sz="2000" smtClean="0"/>
              <a:t>Too much power in the hands of national government is a bad thing</a:t>
            </a:r>
          </a:p>
          <a:p>
            <a:pPr lvl="1" eaLnBrk="1" hangingPunct="1"/>
            <a:r>
              <a:rPr lang="en-US" sz="2000" smtClean="0"/>
              <a:t>“that government is best when it governs </a:t>
            </a:r>
            <a:r>
              <a:rPr lang="en-US" sz="2000" u="sng" smtClean="0"/>
              <a:t>least</a:t>
            </a:r>
            <a:r>
              <a:rPr lang="en-US" sz="2000" smtClean="0"/>
              <a:t>”</a:t>
            </a:r>
          </a:p>
        </p:txBody>
      </p:sp>
      <p:pic>
        <p:nvPicPr>
          <p:cNvPr id="62467" name="Picture 5" descr="TJefferson"/>
          <p:cNvPicPr>
            <a:picLocks noGrp="1" noChangeAspect="1" noChangeArrowheads="1"/>
          </p:cNvPicPr>
          <p:nvPr>
            <p:ph sz="half" idx="2"/>
          </p:nvPr>
        </p:nvPicPr>
        <p:blipFill>
          <a:blip r:embed="rId2"/>
          <a:srcRect/>
          <a:stretch>
            <a:fillRect/>
          </a:stretch>
        </p:blipFill>
        <p:spPr>
          <a:xfrm>
            <a:off x="5943600" y="2057400"/>
            <a:ext cx="2644775" cy="3657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Strict v. Liberal Construction</a:t>
            </a:r>
          </a:p>
        </p:txBody>
      </p:sp>
      <p:sp>
        <p:nvSpPr>
          <p:cNvPr id="63490" name="Rectangle 3"/>
          <p:cNvSpPr>
            <a:spLocks noGrp="1" noChangeArrowheads="1"/>
          </p:cNvSpPr>
          <p:nvPr>
            <p:ph type="body" sz="half" idx="2"/>
          </p:nvPr>
        </p:nvSpPr>
        <p:spPr>
          <a:xfrm>
            <a:off x="3124200" y="1600200"/>
            <a:ext cx="5562600" cy="4525963"/>
          </a:xfrm>
        </p:spPr>
        <p:txBody>
          <a:bodyPr/>
          <a:lstStyle/>
          <a:p>
            <a:pPr eaLnBrk="1" hangingPunct="1"/>
            <a:r>
              <a:rPr lang="en-US" sz="2400" u="sng" smtClean="0"/>
              <a:t>Liberal Construction</a:t>
            </a:r>
          </a:p>
          <a:p>
            <a:pPr lvl="1" eaLnBrk="1" hangingPunct="1"/>
            <a:r>
              <a:rPr lang="en-US" sz="2000" smtClean="0"/>
              <a:t>Hamilton and other Federalists.  </a:t>
            </a:r>
          </a:p>
          <a:p>
            <a:pPr lvl="1" eaLnBrk="1" hangingPunct="1"/>
            <a:r>
              <a:rPr lang="en-US" sz="2000" smtClean="0"/>
              <a:t>Wanted broad interpretation of the necessary and proper clause so the government could energetically handle national problems.</a:t>
            </a:r>
          </a:p>
          <a:p>
            <a:pPr lvl="1" eaLnBrk="1" hangingPunct="1"/>
            <a:r>
              <a:rPr lang="en-US" sz="2000" smtClean="0"/>
              <a:t>Liberal construction has largely won out, although the debate continues today.  </a:t>
            </a:r>
          </a:p>
          <a:p>
            <a:pPr lvl="1" eaLnBrk="1" hangingPunct="1"/>
            <a:r>
              <a:rPr lang="en-US" sz="2000" smtClean="0"/>
              <a:t>Federal government has more power today than anyone could have foreseen in 1787.</a:t>
            </a:r>
          </a:p>
        </p:txBody>
      </p:sp>
      <p:pic>
        <p:nvPicPr>
          <p:cNvPr id="63491" name="Picture 5" descr="alex2"/>
          <p:cNvPicPr>
            <a:picLocks noGrp="1" noChangeAspect="1" noChangeArrowheads="1"/>
          </p:cNvPicPr>
          <p:nvPr>
            <p:ph sz="half" idx="1"/>
          </p:nvPr>
        </p:nvPicPr>
        <p:blipFill>
          <a:blip r:embed="rId2"/>
          <a:srcRect/>
          <a:stretch>
            <a:fillRect/>
          </a:stretch>
        </p:blipFill>
        <p:spPr>
          <a:xfrm>
            <a:off x="228600" y="1600200"/>
            <a:ext cx="2903538"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Terms and Sessions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A </a:t>
            </a:r>
            <a:r>
              <a:rPr lang="en-US" u="sng" dirty="0" smtClean="0"/>
              <a:t>term</a:t>
            </a:r>
            <a:r>
              <a:rPr lang="en-US" dirty="0" smtClean="0"/>
              <a:t> of Congress last for two year.</a:t>
            </a:r>
          </a:p>
          <a:p>
            <a:pPr eaLnBrk="1" fontAlgn="auto" hangingPunct="1">
              <a:spcAft>
                <a:spcPts val="0"/>
              </a:spcAft>
              <a:buFont typeface="Arial" pitchFamily="34" charset="0"/>
              <a:buChar char="•"/>
              <a:defRPr/>
            </a:pPr>
            <a:r>
              <a:rPr lang="en-US" dirty="0" smtClean="0"/>
              <a:t>20</a:t>
            </a:r>
            <a:r>
              <a:rPr lang="en-US" baseline="30000" dirty="0" smtClean="0"/>
              <a:t>th</a:t>
            </a:r>
            <a:r>
              <a:rPr lang="en-US" dirty="0" smtClean="0"/>
              <a:t> Amendment, Section 2</a:t>
            </a:r>
          </a:p>
          <a:p>
            <a:pPr lvl="1" eaLnBrk="1" fontAlgn="auto" hangingPunct="1">
              <a:spcAft>
                <a:spcPts val="0"/>
              </a:spcAft>
              <a:buFont typeface="Arial" pitchFamily="34" charset="0"/>
              <a:buChar char="–"/>
              <a:defRPr/>
            </a:pPr>
            <a:r>
              <a:rPr lang="en-US" b="1" i="1" dirty="0" smtClean="0"/>
              <a:t>“The Congress shall assemble at least once in every year, and such meeting shall begin at noon on the 3d day of </a:t>
            </a:r>
            <a:r>
              <a:rPr lang="en-US" b="1" i="1" u="sng" dirty="0" smtClean="0"/>
              <a:t>January</a:t>
            </a:r>
            <a:r>
              <a:rPr lang="en-US" b="1" i="1" dirty="0" smtClean="0"/>
              <a:t>, unless they shall by law appoint a different day.”</a:t>
            </a:r>
          </a:p>
          <a:p>
            <a:pPr lvl="2" eaLnBrk="1" fontAlgn="auto" hangingPunct="1">
              <a:spcAft>
                <a:spcPts val="0"/>
              </a:spcAft>
              <a:buFont typeface="Arial" pitchFamily="34" charset="0"/>
              <a:buChar char="•"/>
              <a:defRPr/>
            </a:pPr>
            <a:r>
              <a:rPr lang="en-US" dirty="0">
                <a:cs typeface="Arial" charset="0"/>
              </a:rPr>
              <a:t>Noon of the 3</a:t>
            </a:r>
            <a:r>
              <a:rPr lang="en-US" baseline="30000" dirty="0">
                <a:cs typeface="Arial" charset="0"/>
              </a:rPr>
              <a:t>rd</a:t>
            </a:r>
            <a:r>
              <a:rPr lang="en-US" dirty="0">
                <a:cs typeface="Arial" charset="0"/>
              </a:rPr>
              <a:t> day of January of every odd numbered year</a:t>
            </a:r>
            <a:r>
              <a:rPr lang="en-US" dirty="0" smtClean="0">
                <a:cs typeface="Arial" charset="0"/>
              </a:rPr>
              <a:t>.</a:t>
            </a: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z="3600" smtClean="0"/>
              <a:t>Reasons for Growth of National Government</a:t>
            </a:r>
          </a:p>
        </p:txBody>
      </p:sp>
      <p:sp>
        <p:nvSpPr>
          <p:cNvPr id="16387" name="Rectangle 3"/>
          <p:cNvSpPr>
            <a:spLocks noGrp="1" noChangeArrowheads="1"/>
          </p:cNvSpPr>
          <p:nvPr>
            <p:ph type="body" idx="1"/>
          </p:nvPr>
        </p:nvSpPr>
        <p:spPr>
          <a:xfrm>
            <a:off x="4763" y="1295400"/>
            <a:ext cx="9144000" cy="5562600"/>
          </a:xfrm>
        </p:spPr>
        <p:txBody>
          <a:bodyPr/>
          <a:lstStyle/>
          <a:p>
            <a:pPr eaLnBrk="1" hangingPunct="1"/>
            <a:r>
              <a:rPr lang="en-US" sz="2800" smtClean="0"/>
              <a:t>Wars and other national emergencies have led the government to try for more power to deal with them</a:t>
            </a:r>
          </a:p>
          <a:p>
            <a:pPr eaLnBrk="1" hangingPunct="1"/>
            <a:r>
              <a:rPr lang="en-US" sz="2800" smtClean="0"/>
              <a:t>Advances in transportation and communication have made it more practical for federal government to control more issues</a:t>
            </a:r>
          </a:p>
          <a:p>
            <a:pPr eaLnBrk="1" hangingPunct="1"/>
            <a:r>
              <a:rPr lang="en-US" sz="2800" smtClean="0"/>
              <a:t>People have demanded more and more from federal government</a:t>
            </a:r>
          </a:p>
          <a:p>
            <a:pPr eaLnBrk="1" hangingPunct="1"/>
            <a:r>
              <a:rPr lang="en-US" sz="2800" smtClean="0"/>
              <a:t>Supreme Court has consistently interpreted the Necessary and Proper Clause broadly.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Review</a:t>
            </a:r>
          </a:p>
        </p:txBody>
      </p:sp>
      <p:sp>
        <p:nvSpPr>
          <p:cNvPr id="65538" name="Content Placeholder 2"/>
          <p:cNvSpPr>
            <a:spLocks noGrp="1"/>
          </p:cNvSpPr>
          <p:nvPr>
            <p:ph idx="1"/>
          </p:nvPr>
        </p:nvSpPr>
        <p:spPr/>
        <p:txBody>
          <a:bodyPr/>
          <a:lstStyle/>
          <a:p>
            <a:pPr eaLnBrk="1" hangingPunct="1"/>
            <a:r>
              <a:rPr lang="en-US" smtClean="0"/>
              <a:t>Explain the difference between expressed, implied and inherent powers.</a:t>
            </a:r>
          </a:p>
          <a:p>
            <a:pPr eaLnBrk="1" hangingPunct="1"/>
            <a:r>
              <a:rPr lang="en-US" smtClean="0"/>
              <a:t>Compare the views of a strict and liberal constructionist.</a:t>
            </a:r>
          </a:p>
          <a:p>
            <a:pPr eaLnBrk="1" hangingPunct="1"/>
            <a:r>
              <a:rPr lang="en-US" smtClean="0"/>
              <a:t>Give three examples that Congress can enact under the Constitution and three that Congress can not enact.</a:t>
            </a:r>
          </a:p>
          <a:p>
            <a:pPr eaLnBrk="1" hangingPunct="1"/>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3600" smtClean="0"/>
              <a:t>The Expressed Powers</a:t>
            </a:r>
          </a:p>
        </p:txBody>
      </p:sp>
      <p:sp>
        <p:nvSpPr>
          <p:cNvPr id="17411" name="Rectangle 3"/>
          <p:cNvSpPr>
            <a:spLocks noGrp="1" noChangeArrowheads="1"/>
          </p:cNvSpPr>
          <p:nvPr>
            <p:ph type="body" sz="half" idx="1"/>
          </p:nvPr>
        </p:nvSpPr>
        <p:spPr>
          <a:xfrm>
            <a:off x="152400" y="1143000"/>
            <a:ext cx="4724400" cy="5562600"/>
          </a:xfrm>
        </p:spPr>
        <p:txBody>
          <a:bodyPr/>
          <a:lstStyle/>
          <a:p>
            <a:pPr eaLnBrk="1" hangingPunct="1">
              <a:lnSpc>
                <a:spcPct val="80000"/>
              </a:lnSpc>
              <a:buFont typeface="Wingdings" pitchFamily="2" charset="2"/>
              <a:buNone/>
            </a:pPr>
            <a:r>
              <a:rPr lang="en-US" sz="2400" b="1" smtClean="0"/>
              <a:t>Power to Tax</a:t>
            </a:r>
          </a:p>
          <a:p>
            <a:pPr eaLnBrk="1" hangingPunct="1">
              <a:lnSpc>
                <a:spcPct val="80000"/>
              </a:lnSpc>
            </a:pPr>
            <a:r>
              <a:rPr lang="en-US" sz="2400" smtClean="0"/>
              <a:t>Art. I, Section 8, Clause 1 </a:t>
            </a:r>
          </a:p>
          <a:p>
            <a:pPr eaLnBrk="1" hangingPunct="1">
              <a:lnSpc>
                <a:spcPct val="80000"/>
              </a:lnSpc>
            </a:pPr>
            <a:r>
              <a:rPr lang="en-US" sz="2400" smtClean="0"/>
              <a:t>Income Tax not authorized until the </a:t>
            </a:r>
            <a:r>
              <a:rPr lang="en-US" sz="2400" u="sng" smtClean="0"/>
              <a:t>16th</a:t>
            </a:r>
            <a:r>
              <a:rPr lang="en-US" sz="2400" smtClean="0"/>
              <a:t> Amendment</a:t>
            </a:r>
          </a:p>
          <a:p>
            <a:pPr eaLnBrk="1" hangingPunct="1">
              <a:lnSpc>
                <a:spcPct val="80000"/>
              </a:lnSpc>
            </a:pPr>
            <a:r>
              <a:rPr lang="en-US" sz="2400" smtClean="0"/>
              <a:t>Other taxes:  Tariffs, excise taxes</a:t>
            </a:r>
          </a:p>
          <a:p>
            <a:pPr eaLnBrk="1" hangingPunct="1">
              <a:lnSpc>
                <a:spcPct val="80000"/>
              </a:lnSpc>
            </a:pPr>
            <a:r>
              <a:rPr lang="en-US" sz="2400" b="1" smtClean="0"/>
              <a:t>Purposes of taxes</a:t>
            </a:r>
            <a:endParaRPr lang="en-US" sz="2400" smtClean="0"/>
          </a:p>
          <a:p>
            <a:pPr lvl="1" eaLnBrk="1" hangingPunct="1">
              <a:lnSpc>
                <a:spcPct val="80000"/>
              </a:lnSpc>
            </a:pPr>
            <a:r>
              <a:rPr lang="en-US" sz="2000" smtClean="0"/>
              <a:t>To raise money.  Primary purpose of taxes</a:t>
            </a:r>
          </a:p>
          <a:p>
            <a:pPr lvl="1" eaLnBrk="1" hangingPunct="1">
              <a:lnSpc>
                <a:spcPct val="80000"/>
              </a:lnSpc>
            </a:pPr>
            <a:r>
              <a:rPr lang="en-US" sz="2000" smtClean="0"/>
              <a:t>To protect domestic industry—tariffs</a:t>
            </a:r>
          </a:p>
          <a:p>
            <a:pPr lvl="1" eaLnBrk="1" hangingPunct="1">
              <a:lnSpc>
                <a:spcPct val="80000"/>
              </a:lnSpc>
            </a:pPr>
            <a:r>
              <a:rPr lang="en-US" sz="2000" smtClean="0"/>
              <a:t>To discourage behavior—taxes on cigarettes and alcohol</a:t>
            </a:r>
            <a:r>
              <a:rPr lang="en-US" smtClean="0"/>
              <a:t> </a:t>
            </a:r>
          </a:p>
        </p:txBody>
      </p:sp>
      <p:pic>
        <p:nvPicPr>
          <p:cNvPr id="66563" name="Picture 5" descr="Taxes"/>
          <p:cNvPicPr>
            <a:picLocks noGrp="1" noChangeAspect="1" noChangeArrowheads="1"/>
          </p:cNvPicPr>
          <p:nvPr>
            <p:ph sz="half" idx="2"/>
          </p:nvPr>
        </p:nvPicPr>
        <p:blipFill>
          <a:blip r:embed="rId2"/>
          <a:srcRect/>
          <a:stretch>
            <a:fillRect/>
          </a:stretch>
        </p:blipFill>
        <p:spPr>
          <a:xfrm>
            <a:off x="4876800" y="1676400"/>
            <a:ext cx="4038600" cy="3810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Types of Taxes </a:t>
            </a:r>
          </a:p>
        </p:txBody>
      </p:sp>
      <p:sp>
        <p:nvSpPr>
          <p:cNvPr id="67586" name="Content Placeholder 2"/>
          <p:cNvSpPr>
            <a:spLocks noGrp="1"/>
          </p:cNvSpPr>
          <p:nvPr>
            <p:ph idx="1"/>
          </p:nvPr>
        </p:nvSpPr>
        <p:spPr/>
        <p:txBody>
          <a:bodyPr/>
          <a:lstStyle/>
          <a:p>
            <a:pPr eaLnBrk="1" hangingPunct="1"/>
            <a:r>
              <a:rPr lang="en-US" b="1" u="sng" smtClean="0"/>
              <a:t>Direct Tax- </a:t>
            </a:r>
            <a:r>
              <a:rPr lang="en-US" smtClean="0"/>
              <a:t>taxes that must be paid by the person on whom the tax is imposed</a:t>
            </a:r>
          </a:p>
          <a:p>
            <a:pPr lvl="1" eaLnBrk="1" hangingPunct="1"/>
            <a:r>
              <a:rPr lang="en-US" smtClean="0"/>
              <a:t>Tax on ownership of land</a:t>
            </a:r>
          </a:p>
          <a:p>
            <a:pPr lvl="1" eaLnBrk="1" hangingPunct="1"/>
            <a:r>
              <a:rPr lang="en-US" smtClean="0"/>
              <a:t>Income tax</a:t>
            </a:r>
          </a:p>
          <a:p>
            <a:pPr eaLnBrk="1" hangingPunct="1"/>
            <a:r>
              <a:rPr lang="en-US" b="1" u="sng" smtClean="0"/>
              <a:t>Indirect Tax-</a:t>
            </a:r>
            <a:r>
              <a:rPr lang="en-US" u="sng" smtClean="0"/>
              <a:t> </a:t>
            </a:r>
            <a:r>
              <a:rPr lang="en-US" smtClean="0"/>
              <a:t>taxes paid first by one person, but is then passed on to another</a:t>
            </a:r>
          </a:p>
          <a:p>
            <a:pPr lvl="1" eaLnBrk="1" hangingPunct="1"/>
            <a:r>
              <a:rPr lang="en-US" smtClean="0"/>
              <a:t>Federal taxes on cigarettes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descr="irs"/>
          <p:cNvPicPr>
            <a:picLocks noGrp="1" noChangeAspect="1" noChangeArrowheads="1"/>
          </p:cNvPicPr>
          <p:nvPr>
            <p:ph sz="half" idx="1"/>
          </p:nvPr>
        </p:nvPicPr>
        <p:blipFill>
          <a:blip r:embed="rId2"/>
          <a:srcRect/>
          <a:stretch>
            <a:fillRect/>
          </a:stretch>
        </p:blipFill>
        <p:spPr>
          <a:xfrm>
            <a:off x="228600" y="2133600"/>
            <a:ext cx="2543175" cy="3276600"/>
          </a:xfrm>
        </p:spPr>
      </p:pic>
      <p:sp>
        <p:nvSpPr>
          <p:cNvPr id="68610" name="Rectangle 2"/>
          <p:cNvSpPr>
            <a:spLocks noGrp="1" noChangeArrowheads="1"/>
          </p:cNvSpPr>
          <p:nvPr>
            <p:ph type="title"/>
          </p:nvPr>
        </p:nvSpPr>
        <p:spPr/>
        <p:txBody>
          <a:bodyPr/>
          <a:lstStyle/>
          <a:p>
            <a:pPr eaLnBrk="1" hangingPunct="1"/>
            <a:r>
              <a:rPr lang="en-US" smtClean="0"/>
              <a:t>Limits on the Power to Tax</a:t>
            </a:r>
          </a:p>
        </p:txBody>
      </p:sp>
      <p:sp>
        <p:nvSpPr>
          <p:cNvPr id="20483" name="Rectangle 3"/>
          <p:cNvSpPr>
            <a:spLocks noGrp="1" noChangeArrowheads="1"/>
          </p:cNvSpPr>
          <p:nvPr>
            <p:ph type="body" sz="half" idx="2"/>
          </p:nvPr>
        </p:nvSpPr>
        <p:spPr>
          <a:xfrm>
            <a:off x="2209800" y="1371600"/>
            <a:ext cx="6934200" cy="5486400"/>
          </a:xfrm>
        </p:spPr>
        <p:txBody>
          <a:bodyPr/>
          <a:lstStyle/>
          <a:p>
            <a:pPr eaLnBrk="1" hangingPunct="1">
              <a:lnSpc>
                <a:spcPct val="90000"/>
              </a:lnSpc>
            </a:pPr>
            <a:r>
              <a:rPr lang="en-US" sz="2800" b="1" smtClean="0"/>
              <a:t>Four specific limits in Constitution.</a:t>
            </a:r>
            <a:endParaRPr lang="en-US" sz="2800" smtClean="0"/>
          </a:p>
          <a:p>
            <a:pPr lvl="1" eaLnBrk="1" hangingPunct="1">
              <a:lnSpc>
                <a:spcPct val="90000"/>
              </a:lnSpc>
            </a:pPr>
            <a:r>
              <a:rPr lang="en-US" sz="2400" smtClean="0"/>
              <a:t>May only tax for public purposes</a:t>
            </a:r>
          </a:p>
          <a:p>
            <a:pPr lvl="1" eaLnBrk="1" hangingPunct="1">
              <a:lnSpc>
                <a:spcPct val="90000"/>
              </a:lnSpc>
            </a:pPr>
            <a:r>
              <a:rPr lang="en-US" sz="2400" smtClean="0"/>
              <a:t>Can’t tax exports.  Tariffs only on imports</a:t>
            </a:r>
          </a:p>
          <a:p>
            <a:pPr lvl="1" eaLnBrk="1" hangingPunct="1">
              <a:lnSpc>
                <a:spcPct val="90000"/>
              </a:lnSpc>
            </a:pPr>
            <a:r>
              <a:rPr lang="en-US" sz="2400" smtClean="0"/>
              <a:t>Direct taxes must be apportioned based on population</a:t>
            </a:r>
          </a:p>
          <a:p>
            <a:pPr lvl="1" eaLnBrk="1" hangingPunct="1">
              <a:lnSpc>
                <a:spcPct val="90000"/>
              </a:lnSpc>
            </a:pPr>
            <a:r>
              <a:rPr lang="en-US" sz="2400" smtClean="0"/>
              <a:t>Indirect taxes must be levied at the same rate throughout the country</a:t>
            </a:r>
          </a:p>
          <a:p>
            <a:pPr eaLnBrk="1" hangingPunct="1">
              <a:lnSpc>
                <a:spcPct val="90000"/>
              </a:lnSpc>
            </a:pPr>
            <a:r>
              <a:rPr lang="en-US" sz="2800" smtClean="0"/>
              <a:t>Taxes can’t violate the </a:t>
            </a:r>
            <a:r>
              <a:rPr lang="en-US" sz="2800" u="sng" smtClean="0"/>
              <a:t>Bill of Rights</a:t>
            </a:r>
          </a:p>
          <a:p>
            <a:pPr lvl="1" eaLnBrk="1" hangingPunct="1">
              <a:lnSpc>
                <a:spcPct val="90000"/>
              </a:lnSpc>
            </a:pPr>
            <a:r>
              <a:rPr lang="en-US" sz="2400" smtClean="0"/>
              <a:t>Taxes can’t discriminate or infringe speech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descr="mn412g2m"/>
          <p:cNvPicPr>
            <a:picLocks noGrp="1" noChangeAspect="1" noChangeArrowheads="1"/>
          </p:cNvPicPr>
          <p:nvPr>
            <p:ph sz="half" idx="2"/>
          </p:nvPr>
        </p:nvPicPr>
        <p:blipFill>
          <a:blip r:embed="rId2"/>
          <a:srcRect/>
          <a:stretch>
            <a:fillRect/>
          </a:stretch>
        </p:blipFill>
        <p:spPr>
          <a:xfrm>
            <a:off x="5867400" y="2514600"/>
            <a:ext cx="3016250" cy="2082800"/>
          </a:xfrm>
        </p:spPr>
      </p:pic>
      <p:sp>
        <p:nvSpPr>
          <p:cNvPr id="69634" name="Rectangle 2"/>
          <p:cNvSpPr>
            <a:spLocks noGrp="1" noChangeArrowheads="1"/>
          </p:cNvSpPr>
          <p:nvPr>
            <p:ph type="title"/>
          </p:nvPr>
        </p:nvSpPr>
        <p:spPr/>
        <p:txBody>
          <a:bodyPr/>
          <a:lstStyle/>
          <a:p>
            <a:pPr eaLnBrk="1" hangingPunct="1"/>
            <a:r>
              <a:rPr lang="en-US" smtClean="0"/>
              <a:t>Power to Borrow</a:t>
            </a:r>
            <a:r>
              <a:rPr lang="en-US" sz="3600" smtClean="0"/>
              <a:t/>
            </a:r>
            <a:br>
              <a:rPr lang="en-US" sz="3600" smtClean="0"/>
            </a:br>
            <a:endParaRPr lang="en-US" sz="3600" smtClean="0"/>
          </a:p>
        </p:txBody>
      </p:sp>
      <p:sp>
        <p:nvSpPr>
          <p:cNvPr id="69635" name="Rectangle 3"/>
          <p:cNvSpPr>
            <a:spLocks noGrp="1" noChangeArrowheads="1"/>
          </p:cNvSpPr>
          <p:nvPr>
            <p:ph type="body" sz="half" idx="1"/>
          </p:nvPr>
        </p:nvSpPr>
        <p:spPr>
          <a:xfrm>
            <a:off x="0" y="838200"/>
            <a:ext cx="6781800" cy="5867400"/>
          </a:xfrm>
        </p:spPr>
        <p:txBody>
          <a:bodyPr/>
          <a:lstStyle/>
          <a:p>
            <a:pPr eaLnBrk="1" hangingPunct="1">
              <a:lnSpc>
                <a:spcPct val="90000"/>
              </a:lnSpc>
            </a:pPr>
            <a:r>
              <a:rPr lang="en-US" sz="2400" smtClean="0"/>
              <a:t>Congress has the power to borrow without </a:t>
            </a:r>
            <a:r>
              <a:rPr lang="en-US" sz="2400" u="sng" smtClean="0"/>
              <a:t>limit</a:t>
            </a:r>
            <a:r>
              <a:rPr lang="en-US" sz="2400" smtClean="0"/>
              <a:t>. </a:t>
            </a:r>
          </a:p>
          <a:p>
            <a:pPr eaLnBrk="1" hangingPunct="1">
              <a:lnSpc>
                <a:spcPct val="90000"/>
              </a:lnSpc>
            </a:pPr>
            <a:r>
              <a:rPr lang="en-US" sz="2400" smtClean="0"/>
              <a:t>Federal government has historically borrowed money to pay the yearly budget. </a:t>
            </a:r>
          </a:p>
          <a:p>
            <a:pPr eaLnBrk="1" hangingPunct="1">
              <a:lnSpc>
                <a:spcPct val="90000"/>
              </a:lnSpc>
            </a:pPr>
            <a:r>
              <a:rPr lang="en-US" sz="2400" u="sng" smtClean="0"/>
              <a:t>Deficit Financing.</a:t>
            </a:r>
          </a:p>
          <a:p>
            <a:pPr lvl="1" eaLnBrk="1" hangingPunct="1">
              <a:lnSpc>
                <a:spcPct val="90000"/>
              </a:lnSpc>
            </a:pPr>
            <a:r>
              <a:rPr lang="en-US" sz="2000" smtClean="0"/>
              <a:t>Spending more than it takes in each year</a:t>
            </a:r>
          </a:p>
          <a:p>
            <a:pPr lvl="1" eaLnBrk="1" hangingPunct="1">
              <a:lnSpc>
                <a:spcPct val="90000"/>
              </a:lnSpc>
            </a:pPr>
            <a:r>
              <a:rPr lang="en-US" sz="2000" smtClean="0"/>
              <a:t>Budget Deficit v. National Debt.</a:t>
            </a:r>
          </a:p>
          <a:p>
            <a:pPr lvl="1" eaLnBrk="1" hangingPunct="1">
              <a:lnSpc>
                <a:spcPct val="90000"/>
              </a:lnSpc>
            </a:pPr>
            <a:r>
              <a:rPr lang="en-US" sz="2000" smtClean="0">
                <a:hlinkClick r:id="rId3"/>
              </a:rPr>
              <a:t>Current National Debt</a:t>
            </a:r>
            <a:endParaRPr lang="en-US" sz="2000" smtClean="0"/>
          </a:p>
          <a:p>
            <a:pPr eaLnBrk="1" hangingPunct="1">
              <a:lnSpc>
                <a:spcPct val="90000"/>
              </a:lnSpc>
            </a:pPr>
            <a:r>
              <a:rPr lang="en-US" sz="2400" smtClean="0"/>
              <a:t>1969-1998  ran a deficit every year. 1999-2001 surplus</a:t>
            </a:r>
          </a:p>
          <a:p>
            <a:pPr eaLnBrk="1" hangingPunct="1">
              <a:lnSpc>
                <a:spcPct val="90000"/>
              </a:lnSpc>
            </a:pPr>
            <a:r>
              <a:rPr lang="en-US" sz="2400" smtClean="0"/>
              <a:t>Post 9-11 we have run huge deficits again. Reasons: </a:t>
            </a:r>
          </a:p>
          <a:p>
            <a:pPr lvl="1" eaLnBrk="1" hangingPunct="1">
              <a:lnSpc>
                <a:spcPct val="90000"/>
              </a:lnSpc>
            </a:pPr>
            <a:r>
              <a:rPr lang="en-US" sz="2000" smtClean="0"/>
              <a:t>Bush Tax Cuts with Gov’t expansion</a:t>
            </a:r>
          </a:p>
          <a:p>
            <a:pPr lvl="1" eaLnBrk="1" hangingPunct="1">
              <a:lnSpc>
                <a:spcPct val="90000"/>
              </a:lnSpc>
            </a:pPr>
            <a:r>
              <a:rPr lang="en-US" sz="2000" smtClean="0"/>
              <a:t>Economic down-turn cut revenue</a:t>
            </a:r>
          </a:p>
          <a:p>
            <a:pPr lvl="1" eaLnBrk="1" hangingPunct="1">
              <a:lnSpc>
                <a:spcPct val="90000"/>
              </a:lnSpc>
            </a:pPr>
            <a:r>
              <a:rPr lang="en-US" sz="2000" smtClean="0"/>
              <a:t>Cost of Iraq War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The National Debt</a:t>
            </a:r>
          </a:p>
        </p:txBody>
      </p:sp>
      <p:pic>
        <p:nvPicPr>
          <p:cNvPr id="70660" name="School House Rocks - Tyrannosaurus Debt.wmv">
            <a:hlinkClick r:id="" action="ppaction://media"/>
          </p:cNvPr>
          <p:cNvPicPr>
            <a:picLocks noRot="1" noChangeAspect="1" noChangeArrowheads="1"/>
          </p:cNvPicPr>
          <p:nvPr>
            <a:videoFile r:link="rId1"/>
          </p:nvPr>
        </p:nvPicPr>
        <p:blipFill>
          <a:blip r:embed="rId3"/>
          <a:srcRect/>
          <a:stretch>
            <a:fillRect/>
          </a:stretch>
        </p:blipFill>
        <p:spPr bwMode="auto">
          <a:xfrm>
            <a:off x="990600" y="1219200"/>
            <a:ext cx="7086600" cy="531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66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0660"/>
                                        </p:tgtEl>
                                      </p:cBhvr>
                                    </p:cmd>
                                  </p:childTnLst>
                                </p:cTn>
                              </p:par>
                            </p:childTnLst>
                          </p:cTn>
                        </p:par>
                      </p:childTnLst>
                    </p:cTn>
                  </p:par>
                </p:childTnLst>
              </p:cTn>
              <p:nextCondLst>
                <p:cond evt="onClick" delay="0">
                  <p:tgtEl>
                    <p:spTgt spid="70660"/>
                  </p:tgtEl>
                </p:cond>
              </p:nextCondLst>
            </p:seq>
            <p:video>
              <p:cMediaNode>
                <p:cTn id="7" fill="hold" display="0">
                  <p:stCondLst>
                    <p:cond delay="indefinite"/>
                  </p:stCondLst>
                  <p:endCondLst>
                    <p:cond evt="onNext" delay="0">
                      <p:tgtEl>
                        <p:sldTgt/>
                      </p:tgtEl>
                    </p:cond>
                    <p:cond evt="onPrev" delay="0">
                      <p:tgtEl>
                        <p:sldTgt/>
                      </p:tgtEl>
                    </p:cond>
                  </p:endCondLst>
                </p:cTn>
                <p:tgtEl>
                  <p:spTgt spid="70660"/>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u="sng" smtClean="0"/>
              <a:t>Commerce Power</a:t>
            </a:r>
          </a:p>
        </p:txBody>
      </p:sp>
      <p:sp>
        <p:nvSpPr>
          <p:cNvPr id="71682" name="Rectangle 3"/>
          <p:cNvSpPr>
            <a:spLocks noGrp="1" noChangeArrowheads="1"/>
          </p:cNvSpPr>
          <p:nvPr>
            <p:ph type="body" idx="1"/>
          </p:nvPr>
        </p:nvSpPr>
        <p:spPr>
          <a:xfrm>
            <a:off x="0" y="1143000"/>
            <a:ext cx="9144000" cy="5715000"/>
          </a:xfrm>
        </p:spPr>
        <p:txBody>
          <a:bodyPr/>
          <a:lstStyle/>
          <a:p>
            <a:pPr eaLnBrk="1" hangingPunct="1">
              <a:lnSpc>
                <a:spcPct val="90000"/>
              </a:lnSpc>
            </a:pPr>
            <a:r>
              <a:rPr lang="en-US" sz="2400" smtClean="0"/>
              <a:t>The power of Congress to regulate interstate and foreign trade.</a:t>
            </a:r>
          </a:p>
          <a:p>
            <a:pPr eaLnBrk="1" hangingPunct="1">
              <a:lnSpc>
                <a:spcPct val="90000"/>
              </a:lnSpc>
            </a:pPr>
            <a:r>
              <a:rPr lang="en-US" sz="2400" b="1" u="sng" smtClean="0"/>
              <a:t>Gibbons v. Ogden (</a:t>
            </a:r>
            <a:r>
              <a:rPr lang="en-US" sz="2400" u="sng" smtClean="0"/>
              <a:t>1824)</a:t>
            </a:r>
            <a:r>
              <a:rPr lang="en-US" sz="2400" smtClean="0"/>
              <a:t>  “Commerce” should be read broadly. </a:t>
            </a:r>
          </a:p>
          <a:p>
            <a:pPr lvl="1" eaLnBrk="1" hangingPunct="1">
              <a:lnSpc>
                <a:spcPct val="90000"/>
              </a:lnSpc>
            </a:pPr>
            <a:r>
              <a:rPr lang="en-US" sz="2000" smtClean="0"/>
              <a:t>Defined to include all commercial activities and all rules that impact commercial activities.</a:t>
            </a:r>
          </a:p>
          <a:p>
            <a:pPr lvl="1" eaLnBrk="1" hangingPunct="1">
              <a:lnSpc>
                <a:spcPct val="90000"/>
              </a:lnSpc>
            </a:pPr>
            <a:r>
              <a:rPr lang="en-US" sz="2000" smtClean="0"/>
              <a:t>Result was that almost everything that involves business in any way can be regulated by Congress under the Commerce Clause</a:t>
            </a:r>
          </a:p>
          <a:p>
            <a:pPr eaLnBrk="1" hangingPunct="1">
              <a:lnSpc>
                <a:spcPct val="90000"/>
              </a:lnSpc>
            </a:pPr>
            <a:r>
              <a:rPr lang="en-US" sz="2400" smtClean="0"/>
              <a:t>Commerce clause is now the basis for many federal laws that only indirectly deal with buying and selling.  </a:t>
            </a:r>
          </a:p>
          <a:p>
            <a:pPr eaLnBrk="1" hangingPunct="1">
              <a:lnSpc>
                <a:spcPct val="90000"/>
              </a:lnSpc>
            </a:pPr>
            <a:r>
              <a:rPr lang="en-US" sz="2400" smtClean="0"/>
              <a:t>Many of the implied powers are based on the commerce clause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b="1" smtClean="0"/>
              <a:t>Four restrictions on commerce power</a:t>
            </a:r>
            <a:endParaRPr lang="en-US" smtClean="0"/>
          </a:p>
        </p:txBody>
      </p:sp>
      <p:sp>
        <p:nvSpPr>
          <p:cNvPr id="72706" name="Content Placeholder 2"/>
          <p:cNvSpPr>
            <a:spLocks noGrp="1"/>
          </p:cNvSpPr>
          <p:nvPr>
            <p:ph idx="1"/>
          </p:nvPr>
        </p:nvSpPr>
        <p:spPr>
          <a:xfrm>
            <a:off x="0" y="1600200"/>
            <a:ext cx="9144000" cy="5257800"/>
          </a:xfrm>
        </p:spPr>
        <p:txBody>
          <a:bodyPr/>
          <a:lstStyle/>
          <a:p>
            <a:pPr eaLnBrk="1" hangingPunct="1"/>
            <a:r>
              <a:rPr lang="en-US" sz="2900" smtClean="0"/>
              <a:t>Congress cannot Tax Exports</a:t>
            </a:r>
          </a:p>
          <a:p>
            <a:pPr eaLnBrk="1" hangingPunct="1"/>
            <a:r>
              <a:rPr lang="en-US" sz="2900" smtClean="0"/>
              <a:t>Congress cannot Favor the ports of one State over those of any other in the regulation of trade</a:t>
            </a:r>
          </a:p>
          <a:p>
            <a:pPr eaLnBrk="1" hangingPunct="1"/>
            <a:r>
              <a:rPr lang="en-US" sz="2900" smtClean="0"/>
              <a:t>Congress cannot require that “vessels bound to or from, one state, be obliged to enter, clear or pay Duties in another</a:t>
            </a:r>
          </a:p>
          <a:p>
            <a:pPr eaLnBrk="1" hangingPunct="1"/>
            <a:r>
              <a:rPr lang="en-US" sz="2900" smtClean="0"/>
              <a:t>Congress could not interfere with the slave trade until the year 1808.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Sect. 2</a:t>
            </a:r>
          </a:p>
        </p:txBody>
      </p:sp>
      <p:sp>
        <p:nvSpPr>
          <p:cNvPr id="73730" name="Rectangle 2"/>
          <p:cNvSpPr>
            <a:spLocks noGrp="1" noChangeArrowheads="1"/>
          </p:cNvSpPr>
          <p:nvPr>
            <p:ph type="title"/>
          </p:nvPr>
        </p:nvSpPr>
        <p:spPr/>
        <p:txBody>
          <a:bodyPr/>
          <a:lstStyle/>
          <a:p>
            <a:pPr eaLnBrk="1" hangingPunct="1"/>
            <a:r>
              <a:rPr lang="en-US" smtClean="0"/>
              <a:t>The Currency Power</a:t>
            </a:r>
            <a:br>
              <a:rPr lang="en-US" smtClean="0"/>
            </a:br>
            <a:endParaRPr lang="en-US" smtClean="0"/>
          </a:p>
        </p:txBody>
      </p:sp>
      <p:sp>
        <p:nvSpPr>
          <p:cNvPr id="73731" name="Rectangle 3"/>
          <p:cNvSpPr>
            <a:spLocks noGrp="1" noChangeArrowheads="1"/>
          </p:cNvSpPr>
          <p:nvPr>
            <p:ph type="body" sz="half" idx="1"/>
          </p:nvPr>
        </p:nvSpPr>
        <p:spPr>
          <a:xfrm>
            <a:off x="457200" y="762000"/>
            <a:ext cx="8229600" cy="2185988"/>
          </a:xfrm>
        </p:spPr>
        <p:txBody>
          <a:bodyPr/>
          <a:lstStyle/>
          <a:p>
            <a:pPr eaLnBrk="1" hangingPunct="1"/>
            <a:r>
              <a:rPr lang="en-US" sz="2400" smtClean="0"/>
              <a:t>Power to coin money</a:t>
            </a:r>
          </a:p>
          <a:p>
            <a:pPr eaLnBrk="1" hangingPunct="1"/>
            <a:r>
              <a:rPr lang="en-US" sz="2400" smtClean="0"/>
              <a:t>Until 1964 Government minted only actual metal coins.</a:t>
            </a:r>
          </a:p>
          <a:p>
            <a:pPr eaLnBrk="1" hangingPunct="1"/>
            <a:r>
              <a:rPr lang="en-US" sz="2400" b="1" u="sng" smtClean="0"/>
              <a:t>Legal Tender</a:t>
            </a:r>
            <a:r>
              <a:rPr lang="en-US" sz="2400" smtClean="0"/>
              <a:t>—Paper Money that all merchants and others must accept for the payment of debts.</a:t>
            </a:r>
          </a:p>
          <a:p>
            <a:pPr eaLnBrk="1" hangingPunct="1"/>
            <a:r>
              <a:rPr lang="en-US" sz="2400" smtClean="0"/>
              <a:t>First Legal Tender not issued until 1862.  </a:t>
            </a:r>
          </a:p>
        </p:txBody>
      </p:sp>
      <p:pic>
        <p:nvPicPr>
          <p:cNvPr id="73732" name="Picture 5" descr="twenty"/>
          <p:cNvPicPr>
            <a:picLocks noGrp="1" noChangeAspect="1" noChangeArrowheads="1"/>
          </p:cNvPicPr>
          <p:nvPr>
            <p:ph sz="half" idx="2"/>
          </p:nvPr>
        </p:nvPicPr>
        <p:blipFill>
          <a:blip r:embed="rId2"/>
          <a:srcRect/>
          <a:stretch>
            <a:fillRect/>
          </a:stretch>
        </p:blipFill>
        <p:spPr>
          <a:xfrm>
            <a:off x="1600200" y="3581400"/>
            <a:ext cx="5719763" cy="30940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Terms and Sessions</a:t>
            </a: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 </a:t>
            </a:r>
            <a:r>
              <a:rPr lang="en-US" u="sng" dirty="0" smtClean="0"/>
              <a:t>session</a:t>
            </a:r>
            <a:r>
              <a:rPr lang="en-US" dirty="0" smtClean="0"/>
              <a:t> of Congress is that period of time during which, each year, Congress assembles and conducts business.</a:t>
            </a:r>
          </a:p>
          <a:p>
            <a:pPr eaLnBrk="1" fontAlgn="auto" hangingPunct="1">
              <a:spcAft>
                <a:spcPts val="0"/>
              </a:spcAft>
              <a:buFont typeface="Arial" pitchFamily="34" charset="0"/>
              <a:buChar char="•"/>
              <a:defRPr/>
            </a:pPr>
            <a:r>
              <a:rPr lang="en-US" u="sng" dirty="0" smtClean="0"/>
              <a:t>Adjourns</a:t>
            </a:r>
            <a:r>
              <a:rPr lang="en-US" dirty="0" smtClean="0"/>
              <a:t> – suspend until the next session</a:t>
            </a:r>
          </a:p>
          <a:p>
            <a:pPr lvl="1" eaLnBrk="1" fontAlgn="auto" hangingPunct="1">
              <a:spcAft>
                <a:spcPts val="0"/>
              </a:spcAft>
              <a:buFont typeface="Arial" pitchFamily="34" charset="0"/>
              <a:buChar char="–"/>
              <a:defRPr/>
            </a:pPr>
            <a:r>
              <a:rPr lang="en-US" dirty="0"/>
              <a:t>Neither house may adjourn without the </a:t>
            </a:r>
            <a:r>
              <a:rPr lang="en-US" u="sng" dirty="0"/>
              <a:t>consent</a:t>
            </a:r>
            <a:r>
              <a:rPr lang="en-US" dirty="0"/>
              <a:t> of the other.</a:t>
            </a:r>
          </a:p>
          <a:p>
            <a:pPr lvl="2" eaLnBrk="1" fontAlgn="auto" hangingPunct="1">
              <a:spcAft>
                <a:spcPts val="0"/>
              </a:spcAft>
              <a:buFont typeface="Arial" pitchFamily="34" charset="0"/>
              <a:buChar char="•"/>
              <a:defRPr/>
            </a:pPr>
            <a:r>
              <a:rPr lang="en-US" dirty="0"/>
              <a:t>Article 1, Section 5, Clause </a:t>
            </a:r>
            <a:r>
              <a:rPr lang="en-US" dirty="0" smtClean="0"/>
              <a:t>4</a:t>
            </a:r>
          </a:p>
          <a:p>
            <a:pPr eaLnBrk="1" fontAlgn="auto" hangingPunct="1">
              <a:spcAft>
                <a:spcPts val="0"/>
              </a:spcAft>
              <a:buFont typeface="Arial" pitchFamily="34" charset="0"/>
              <a:buChar char="•"/>
              <a:defRPr/>
            </a:pPr>
            <a:r>
              <a:rPr lang="en-US" u="sng" dirty="0" smtClean="0"/>
              <a:t>Prorogue</a:t>
            </a:r>
            <a:r>
              <a:rPr lang="en-US" dirty="0" smtClean="0"/>
              <a:t> – the President’s Power to end a session of Congress</a:t>
            </a:r>
          </a:p>
          <a:p>
            <a:pPr lvl="1" eaLnBrk="1" fontAlgn="auto" hangingPunct="1">
              <a:spcAft>
                <a:spcPts val="0"/>
              </a:spcAft>
              <a:buFont typeface="Arial" pitchFamily="34" charset="0"/>
              <a:buChar char="–"/>
              <a:defRPr/>
            </a:pPr>
            <a:r>
              <a:rPr lang="en-US" dirty="0" smtClean="0"/>
              <a:t>Article 2, Sec.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mtClean="0"/>
              <a:t>Bankruptcy</a:t>
            </a:r>
            <a:br>
              <a:rPr lang="en-US" smtClean="0"/>
            </a:br>
            <a:endParaRPr lang="en-US" smtClean="0"/>
          </a:p>
        </p:txBody>
      </p:sp>
      <p:sp>
        <p:nvSpPr>
          <p:cNvPr id="74754" name="Rectangle 3"/>
          <p:cNvSpPr>
            <a:spLocks noGrp="1" noChangeArrowheads="1"/>
          </p:cNvSpPr>
          <p:nvPr>
            <p:ph type="body" sz="half" idx="2"/>
          </p:nvPr>
        </p:nvSpPr>
        <p:spPr>
          <a:xfrm>
            <a:off x="2895600" y="914400"/>
            <a:ext cx="5943600" cy="5867400"/>
          </a:xfrm>
        </p:spPr>
        <p:txBody>
          <a:bodyPr/>
          <a:lstStyle/>
          <a:p>
            <a:pPr eaLnBrk="1" hangingPunct="1"/>
            <a:r>
              <a:rPr lang="en-US" sz="2400" smtClean="0"/>
              <a:t>Congress has the power to establish uniform laws on bankruptcies.</a:t>
            </a:r>
          </a:p>
          <a:p>
            <a:pPr eaLnBrk="1" hangingPunct="1"/>
            <a:r>
              <a:rPr lang="en-US" sz="2400" smtClean="0"/>
              <a:t>All bankruptcy laws are </a:t>
            </a:r>
            <a:r>
              <a:rPr lang="en-US" sz="2400" u="sng" smtClean="0"/>
              <a:t>federal</a:t>
            </a:r>
            <a:r>
              <a:rPr lang="en-US" sz="2400" smtClean="0"/>
              <a:t> laws.  </a:t>
            </a:r>
          </a:p>
          <a:p>
            <a:pPr lvl="1" eaLnBrk="1" hangingPunct="1"/>
            <a:r>
              <a:rPr lang="en-US" sz="2000" smtClean="0"/>
              <a:t>States have concurrent power, but no room for state laws.  </a:t>
            </a:r>
          </a:p>
          <a:p>
            <a:pPr lvl="1" eaLnBrk="1" hangingPunct="1"/>
            <a:r>
              <a:rPr lang="en-US" sz="2000" smtClean="0"/>
              <a:t>All bankruptcy proceedings are in federal courts.</a:t>
            </a:r>
          </a:p>
          <a:p>
            <a:pPr eaLnBrk="1" hangingPunct="1"/>
            <a:r>
              <a:rPr lang="en-US" sz="2400" smtClean="0"/>
              <a:t>“Bankrupt” </a:t>
            </a:r>
          </a:p>
          <a:p>
            <a:pPr eaLnBrk="1" hangingPunct="1"/>
            <a:r>
              <a:rPr lang="en-US" sz="2400" smtClean="0"/>
              <a:t>“</a:t>
            </a:r>
            <a:r>
              <a:rPr lang="en-US" sz="2400" u="sng" smtClean="0"/>
              <a:t>Bankruptcy</a:t>
            </a:r>
            <a:r>
              <a:rPr lang="en-US" sz="2400" smtClean="0"/>
              <a:t>”</a:t>
            </a:r>
          </a:p>
          <a:p>
            <a:pPr lvl="1" eaLnBrk="1" hangingPunct="1"/>
            <a:r>
              <a:rPr lang="en-US" sz="2000" smtClean="0"/>
              <a:t>the legal proceeding in which a bankrupt persons assets are distributed to those that they owe money too</a:t>
            </a:r>
          </a:p>
          <a:p>
            <a:pPr eaLnBrk="1" hangingPunct="1"/>
            <a:r>
              <a:rPr lang="en-US" sz="2400" smtClean="0"/>
              <a:t>Liquidation v. Reorganization</a:t>
            </a:r>
          </a:p>
        </p:txBody>
      </p:sp>
      <p:pic>
        <p:nvPicPr>
          <p:cNvPr id="74755" name="Picture 5" descr="0764554980L"/>
          <p:cNvPicPr>
            <a:picLocks noGrp="1" noChangeAspect="1" noChangeArrowheads="1"/>
          </p:cNvPicPr>
          <p:nvPr>
            <p:ph sz="half" idx="1"/>
          </p:nvPr>
        </p:nvPicPr>
        <p:blipFill>
          <a:blip r:embed="rId2"/>
          <a:srcRect/>
          <a:stretch>
            <a:fillRect/>
          </a:stretch>
        </p:blipFill>
        <p:spPr>
          <a:xfrm>
            <a:off x="228600" y="1676400"/>
            <a:ext cx="3048000" cy="3810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mtClean="0"/>
              <a:t>Review</a:t>
            </a:r>
          </a:p>
        </p:txBody>
      </p:sp>
      <p:sp>
        <p:nvSpPr>
          <p:cNvPr id="75778" name="Content Placeholder 2"/>
          <p:cNvSpPr>
            <a:spLocks noGrp="1"/>
          </p:cNvSpPr>
          <p:nvPr>
            <p:ph idx="1"/>
          </p:nvPr>
        </p:nvSpPr>
        <p:spPr>
          <a:xfrm>
            <a:off x="0" y="1371600"/>
            <a:ext cx="9144000" cy="4754563"/>
          </a:xfrm>
        </p:spPr>
        <p:txBody>
          <a:bodyPr/>
          <a:lstStyle/>
          <a:p>
            <a:pPr eaLnBrk="1" hangingPunct="1"/>
            <a:r>
              <a:rPr lang="en-US" smtClean="0"/>
              <a:t>Explain direct and indirect taxes and give an example of each.</a:t>
            </a:r>
          </a:p>
          <a:p>
            <a:pPr eaLnBrk="1" hangingPunct="1"/>
            <a:r>
              <a:rPr lang="en-US" smtClean="0"/>
              <a:t>Give three factors that brought on deficient financing at the Federal level.</a:t>
            </a:r>
          </a:p>
          <a:p>
            <a:pPr eaLnBrk="1" hangingPunct="1"/>
            <a:r>
              <a:rPr lang="en-US" smtClean="0"/>
              <a:t>Give three examples of how Congress uses its commerce power.</a:t>
            </a:r>
          </a:p>
          <a:p>
            <a:pPr eaLnBrk="1" hangingPunct="1"/>
            <a:r>
              <a:rPr lang="en-US" smtClean="0"/>
              <a:t>What problems led the Framers to give Congress the Power to coin money and make it legal tender.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mtClean="0"/>
              <a:t>Other Expressed Powers</a:t>
            </a:r>
          </a:p>
        </p:txBody>
      </p:sp>
      <p:sp>
        <p:nvSpPr>
          <p:cNvPr id="76802"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400" b="1" smtClean="0"/>
              <a:t>Foreign Relations and War Powers</a:t>
            </a:r>
          </a:p>
          <a:p>
            <a:pPr eaLnBrk="1" hangingPunct="1">
              <a:lnSpc>
                <a:spcPct val="80000"/>
              </a:lnSpc>
            </a:pPr>
            <a:r>
              <a:rPr lang="en-US" sz="2400" smtClean="0"/>
              <a:t>The president has the primary responsibility, but the Congress is also involved.</a:t>
            </a:r>
            <a:endParaRPr lang="en-US" sz="2400" b="1" smtClean="0"/>
          </a:p>
          <a:p>
            <a:pPr eaLnBrk="1" hangingPunct="1">
              <a:lnSpc>
                <a:spcPct val="80000"/>
              </a:lnSpc>
            </a:pPr>
            <a:r>
              <a:rPr lang="en-US" sz="2400" b="1" smtClean="0"/>
              <a:t>Foreign Relations Powers</a:t>
            </a:r>
            <a:endParaRPr lang="en-US" sz="2400" smtClean="0"/>
          </a:p>
          <a:p>
            <a:pPr lvl="1" eaLnBrk="1" hangingPunct="1">
              <a:lnSpc>
                <a:spcPct val="80000"/>
              </a:lnSpc>
            </a:pPr>
            <a:r>
              <a:rPr lang="en-US" sz="2000" smtClean="0"/>
              <a:t>Generally effects foreign relations through powers to regulate commerce, approve treaties and regulate immigration.</a:t>
            </a:r>
          </a:p>
          <a:p>
            <a:pPr eaLnBrk="1" hangingPunct="1">
              <a:lnSpc>
                <a:spcPct val="80000"/>
              </a:lnSpc>
            </a:pPr>
            <a:r>
              <a:rPr lang="en-US" sz="2400" b="1" smtClean="0"/>
              <a:t>War Powers.  </a:t>
            </a:r>
            <a:r>
              <a:rPr lang="en-US" sz="2400" b="1" u="sng" smtClean="0"/>
              <a:t>Eight</a:t>
            </a:r>
            <a:r>
              <a:rPr lang="en-US" sz="2400" smtClean="0"/>
              <a:t> of the expressed powers given to Congress in Article 1, Sect. 8 deal with war and national defense.</a:t>
            </a:r>
            <a:endParaRPr lang="en-US" sz="2000" smtClean="0"/>
          </a:p>
          <a:p>
            <a:pPr lvl="1" eaLnBrk="1" hangingPunct="1">
              <a:lnSpc>
                <a:spcPct val="80000"/>
              </a:lnSpc>
            </a:pPr>
            <a:r>
              <a:rPr lang="en-US" sz="2000" smtClean="0"/>
              <a:t>Powers are largely shared with President</a:t>
            </a:r>
          </a:p>
          <a:p>
            <a:pPr lvl="1" eaLnBrk="1" hangingPunct="1">
              <a:lnSpc>
                <a:spcPct val="80000"/>
              </a:lnSpc>
            </a:pPr>
            <a:r>
              <a:rPr lang="en-US" sz="2000" smtClean="0"/>
              <a:t>Only Congress may declare war</a:t>
            </a:r>
          </a:p>
          <a:p>
            <a:pPr lvl="1" eaLnBrk="1" hangingPunct="1">
              <a:lnSpc>
                <a:spcPct val="80000"/>
              </a:lnSpc>
            </a:pPr>
            <a:r>
              <a:rPr lang="en-US" sz="2000" smtClean="0"/>
              <a:t>Raise and support armies</a:t>
            </a:r>
          </a:p>
          <a:p>
            <a:pPr lvl="1" eaLnBrk="1" hangingPunct="1">
              <a:lnSpc>
                <a:spcPct val="80000"/>
              </a:lnSpc>
            </a:pPr>
            <a:r>
              <a:rPr lang="en-US" sz="2000" smtClean="0"/>
              <a:t>provide for a navy</a:t>
            </a:r>
          </a:p>
          <a:p>
            <a:pPr lvl="1" eaLnBrk="1" hangingPunct="1">
              <a:lnSpc>
                <a:spcPct val="80000"/>
              </a:lnSpc>
            </a:pPr>
            <a:r>
              <a:rPr lang="en-US" sz="2000" smtClean="0"/>
              <a:t>rules for governing the military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t>Additional Powers of Congress</a:t>
            </a:r>
          </a:p>
        </p:txBody>
      </p:sp>
      <p:sp>
        <p:nvSpPr>
          <p:cNvPr id="77826" name="Content Placeholder 2"/>
          <p:cNvSpPr>
            <a:spLocks noGrp="1"/>
          </p:cNvSpPr>
          <p:nvPr>
            <p:ph idx="1"/>
          </p:nvPr>
        </p:nvSpPr>
        <p:spPr/>
        <p:txBody>
          <a:bodyPr/>
          <a:lstStyle/>
          <a:p>
            <a:pPr eaLnBrk="1" hangingPunct="1"/>
            <a:r>
              <a:rPr lang="en-US" b="1" u="sng" smtClean="0"/>
              <a:t>Naturalization</a:t>
            </a:r>
          </a:p>
          <a:p>
            <a:pPr lvl="1" eaLnBrk="1" hangingPunct="1"/>
            <a:r>
              <a:rPr lang="en-US" smtClean="0"/>
              <a:t>Process by which citizens of one country become citizens of another.</a:t>
            </a:r>
          </a:p>
          <a:p>
            <a:pPr lvl="1" eaLnBrk="1" hangingPunct="1"/>
            <a:r>
              <a:rPr lang="en-US" b="1" smtClean="0"/>
              <a:t>Article I, Section 8, Clause 4</a:t>
            </a:r>
          </a:p>
          <a:p>
            <a:pPr eaLnBrk="1" hangingPunct="1"/>
            <a:r>
              <a:rPr lang="en-US" b="1" smtClean="0"/>
              <a:t>The Postal Power</a:t>
            </a:r>
            <a:endParaRPr lang="en-US" smtClean="0"/>
          </a:p>
          <a:p>
            <a:pPr lvl="1" eaLnBrk="1" hangingPunct="1"/>
            <a:r>
              <a:rPr lang="en-US" b="1" smtClean="0"/>
              <a:t>Article I, Section 8, Clause 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Copyrights and Patents</a:t>
            </a:r>
          </a:p>
        </p:txBody>
      </p:sp>
      <p:sp>
        <p:nvSpPr>
          <p:cNvPr id="78850" name="Rectangle 3"/>
          <p:cNvSpPr>
            <a:spLocks noGrp="1" noChangeArrowheads="1"/>
          </p:cNvSpPr>
          <p:nvPr>
            <p:ph type="body" idx="1"/>
          </p:nvPr>
        </p:nvSpPr>
        <p:spPr>
          <a:xfrm>
            <a:off x="114300" y="1219200"/>
            <a:ext cx="8991600" cy="4525963"/>
          </a:xfrm>
        </p:spPr>
        <p:txBody>
          <a:bodyPr/>
          <a:lstStyle/>
          <a:p>
            <a:pPr eaLnBrk="1" hangingPunct="1"/>
            <a:r>
              <a:rPr lang="en-US" sz="2800" b="1" u="sng" smtClean="0"/>
              <a:t>Copyright</a:t>
            </a:r>
            <a:r>
              <a:rPr lang="en-US" sz="2800" smtClean="0"/>
              <a:t> is the exclusive right of an author to reproduce, publish and sell his or her creative work and derivations of it.</a:t>
            </a:r>
          </a:p>
          <a:p>
            <a:pPr lvl="1" eaLnBrk="1" hangingPunct="1"/>
            <a:r>
              <a:rPr lang="en-US" sz="2400" smtClean="0"/>
              <a:t>Right may be assigned</a:t>
            </a:r>
          </a:p>
          <a:p>
            <a:pPr lvl="1" eaLnBrk="1" hangingPunct="1"/>
            <a:r>
              <a:rPr lang="en-US" sz="2400" smtClean="0"/>
              <a:t>Are registered by the Copyright Office in the Library of Congress.  Not required to be registered</a:t>
            </a:r>
          </a:p>
          <a:p>
            <a:pPr lvl="1" eaLnBrk="1" hangingPunct="1"/>
            <a:r>
              <a:rPr lang="en-US" sz="2400" smtClean="0"/>
              <a:t>Good for life of author plus 70 years.</a:t>
            </a:r>
            <a:endParaRPr lang="en-US" sz="2400" b="1" smtClean="0"/>
          </a:p>
          <a:p>
            <a:pPr eaLnBrk="1" hangingPunct="1"/>
            <a:r>
              <a:rPr lang="en-US" sz="2800" b="1" u="sng" smtClean="0"/>
              <a:t>Patent</a:t>
            </a:r>
            <a:r>
              <a:rPr lang="en-US" sz="2800" smtClean="0"/>
              <a:t> grants a person the sole right to use manufacture or sell an invention.  </a:t>
            </a:r>
          </a:p>
          <a:p>
            <a:pPr lvl="1" eaLnBrk="1" hangingPunct="1"/>
            <a:r>
              <a:rPr lang="en-US" sz="2400" smtClean="0"/>
              <a:t>Patents last for 20 years</a:t>
            </a:r>
          </a:p>
        </p:txBody>
      </p:sp>
      <p:pic>
        <p:nvPicPr>
          <p:cNvPr id="78851" name="Picture 4" descr="Copyright_symbol_3"/>
          <p:cNvPicPr>
            <a:picLocks noChangeAspect="1" noChangeArrowheads="1"/>
          </p:cNvPicPr>
          <p:nvPr/>
        </p:nvPicPr>
        <p:blipFill>
          <a:blip r:embed="rId2"/>
          <a:srcRect/>
          <a:stretch>
            <a:fillRect/>
          </a:stretch>
        </p:blipFill>
        <p:spPr bwMode="auto">
          <a:xfrm>
            <a:off x="7620000" y="5432425"/>
            <a:ext cx="1371600" cy="1371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Weights and Measures</a:t>
            </a:r>
          </a:p>
        </p:txBody>
      </p:sp>
      <p:sp>
        <p:nvSpPr>
          <p:cNvPr id="79874" name="Rectangle 3"/>
          <p:cNvSpPr>
            <a:spLocks noGrp="1" noChangeArrowheads="1"/>
          </p:cNvSpPr>
          <p:nvPr>
            <p:ph type="body" sz="half" idx="2"/>
          </p:nvPr>
        </p:nvSpPr>
        <p:spPr>
          <a:xfrm>
            <a:off x="2667000" y="1066800"/>
            <a:ext cx="6477000" cy="5791200"/>
          </a:xfrm>
        </p:spPr>
        <p:txBody>
          <a:bodyPr/>
          <a:lstStyle/>
          <a:p>
            <a:pPr eaLnBrk="1" hangingPunct="1">
              <a:lnSpc>
                <a:spcPct val="90000"/>
              </a:lnSpc>
            </a:pPr>
            <a:r>
              <a:rPr lang="en-US" sz="2800" smtClean="0"/>
              <a:t>Congress has the power to fix the standards of </a:t>
            </a:r>
            <a:r>
              <a:rPr lang="en-US" sz="2800" u="sng" smtClean="0"/>
              <a:t>weights and measures </a:t>
            </a:r>
            <a:r>
              <a:rPr lang="en-US" sz="2800" smtClean="0"/>
              <a:t>throughout the United States.</a:t>
            </a:r>
          </a:p>
          <a:p>
            <a:pPr lvl="1" eaLnBrk="1" hangingPunct="1">
              <a:lnSpc>
                <a:spcPct val="90000"/>
              </a:lnSpc>
            </a:pPr>
            <a:r>
              <a:rPr lang="en-US" sz="2400" smtClean="0"/>
              <a:t>1838 Congress set the English system as the legal standard.</a:t>
            </a:r>
            <a:endParaRPr lang="en-US" sz="2400" b="1" smtClean="0"/>
          </a:p>
          <a:p>
            <a:pPr lvl="1" eaLnBrk="1" hangingPunct="1">
              <a:lnSpc>
                <a:spcPct val="90000"/>
              </a:lnSpc>
            </a:pPr>
            <a:r>
              <a:rPr lang="en-US" sz="2400" b="1" smtClean="0"/>
              <a:t>National Institute of Standards and Technology</a:t>
            </a:r>
            <a:r>
              <a:rPr lang="en-US" sz="2400" smtClean="0"/>
              <a:t> in the Commerce Department keeps the original standards for the United States.  </a:t>
            </a:r>
          </a:p>
          <a:p>
            <a:pPr lvl="1" eaLnBrk="1" hangingPunct="1">
              <a:lnSpc>
                <a:spcPct val="90000"/>
              </a:lnSpc>
            </a:pPr>
            <a:r>
              <a:rPr lang="en-US" sz="2400" smtClean="0"/>
              <a:t>These are the official weights and measures against which all others are calibrated.</a:t>
            </a:r>
          </a:p>
        </p:txBody>
      </p:sp>
      <p:pic>
        <p:nvPicPr>
          <p:cNvPr id="79875" name="Picture 5" descr="Scale_Weight"/>
          <p:cNvPicPr>
            <a:picLocks noGrp="1" noChangeAspect="1" noChangeArrowheads="1"/>
          </p:cNvPicPr>
          <p:nvPr>
            <p:ph sz="half" idx="1"/>
          </p:nvPr>
        </p:nvPicPr>
        <p:blipFill>
          <a:blip r:embed="rId2"/>
          <a:srcRect/>
          <a:stretch>
            <a:fillRect/>
          </a:stretch>
        </p:blipFill>
        <p:spPr>
          <a:xfrm>
            <a:off x="381000" y="2133600"/>
            <a:ext cx="2514600" cy="25146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3600" smtClean="0"/>
              <a:t>Power Over Territories and Other Areas</a:t>
            </a:r>
          </a:p>
        </p:txBody>
      </p:sp>
      <p:sp>
        <p:nvSpPr>
          <p:cNvPr id="80898" name="Rectangle 3"/>
          <p:cNvSpPr>
            <a:spLocks noGrp="1" noChangeArrowheads="1"/>
          </p:cNvSpPr>
          <p:nvPr>
            <p:ph type="body" sz="half" idx="1"/>
          </p:nvPr>
        </p:nvSpPr>
        <p:spPr>
          <a:xfrm>
            <a:off x="0" y="1371600"/>
            <a:ext cx="6172200" cy="5486400"/>
          </a:xfrm>
        </p:spPr>
        <p:txBody>
          <a:bodyPr/>
          <a:lstStyle/>
          <a:p>
            <a:pPr eaLnBrk="1" hangingPunct="1">
              <a:lnSpc>
                <a:spcPct val="90000"/>
              </a:lnSpc>
            </a:pPr>
            <a:r>
              <a:rPr lang="en-US" sz="2400" smtClean="0"/>
              <a:t>Congress has the power to </a:t>
            </a:r>
            <a:r>
              <a:rPr lang="en-US" sz="2400" u="sng" smtClean="0"/>
              <a:t>acquire</a:t>
            </a:r>
            <a:r>
              <a:rPr lang="en-US" sz="2400" smtClean="0"/>
              <a:t>, </a:t>
            </a:r>
            <a:r>
              <a:rPr lang="en-US" sz="2400" u="sng" smtClean="0"/>
              <a:t>manage</a:t>
            </a:r>
            <a:r>
              <a:rPr lang="en-US" sz="2400" smtClean="0"/>
              <a:t> and </a:t>
            </a:r>
            <a:r>
              <a:rPr lang="en-US" sz="2400" u="sng" smtClean="0"/>
              <a:t>dispose</a:t>
            </a:r>
            <a:r>
              <a:rPr lang="en-US" sz="2400" smtClean="0"/>
              <a:t> of federal territory</a:t>
            </a:r>
            <a:r>
              <a:rPr lang="en-US" sz="2400" b="1" smtClean="0"/>
              <a:t>.</a:t>
            </a:r>
            <a:endParaRPr lang="en-US" sz="2400" smtClean="0"/>
          </a:p>
          <a:p>
            <a:pPr lvl="1" eaLnBrk="1" hangingPunct="1">
              <a:lnSpc>
                <a:spcPct val="90000"/>
              </a:lnSpc>
            </a:pPr>
            <a:r>
              <a:rPr lang="en-US" sz="2000" smtClean="0"/>
              <a:t>Includes D.C., Puerto Rico, Guam and the Virgin Islands.  </a:t>
            </a:r>
          </a:p>
          <a:p>
            <a:pPr lvl="1" eaLnBrk="1" hangingPunct="1">
              <a:lnSpc>
                <a:spcPct val="90000"/>
              </a:lnSpc>
            </a:pPr>
            <a:r>
              <a:rPr lang="en-US" sz="2000" smtClean="0"/>
              <a:t>Also federal property such as military bases, post offices, federal parts, etc.</a:t>
            </a:r>
          </a:p>
          <a:p>
            <a:pPr lvl="1" eaLnBrk="1" hangingPunct="1">
              <a:lnSpc>
                <a:spcPct val="90000"/>
              </a:lnSpc>
            </a:pPr>
            <a:r>
              <a:rPr lang="en-US" sz="2000" smtClean="0"/>
              <a:t>Feds may acquire property by purchase or gift.  It may also do so through the exercise of </a:t>
            </a:r>
            <a:r>
              <a:rPr lang="en-US" sz="2000" b="1" u="sng" smtClean="0"/>
              <a:t>eminent domain</a:t>
            </a:r>
          </a:p>
          <a:p>
            <a:pPr lvl="2" eaLnBrk="1" hangingPunct="1">
              <a:lnSpc>
                <a:spcPct val="90000"/>
              </a:lnSpc>
            </a:pPr>
            <a:r>
              <a:rPr lang="en-US" sz="1600" b="1" smtClean="0"/>
              <a:t>Take private property for public good</a:t>
            </a:r>
            <a:endParaRPr lang="en-US" sz="1600" smtClean="0"/>
          </a:p>
          <a:p>
            <a:pPr lvl="1" eaLnBrk="1" hangingPunct="1">
              <a:lnSpc>
                <a:spcPct val="90000"/>
              </a:lnSpc>
            </a:pPr>
            <a:r>
              <a:rPr lang="en-US" sz="2000" smtClean="0"/>
              <a:t>Congress also has the power to obtain lands from foreign states and to admit new states.</a:t>
            </a:r>
          </a:p>
        </p:txBody>
      </p:sp>
      <p:pic>
        <p:nvPicPr>
          <p:cNvPr id="80899" name="Picture 5" descr="puerto_rico"/>
          <p:cNvPicPr>
            <a:picLocks noGrp="1" noChangeAspect="1" noChangeArrowheads="1"/>
          </p:cNvPicPr>
          <p:nvPr>
            <p:ph sz="half" idx="2"/>
          </p:nvPr>
        </p:nvPicPr>
        <p:blipFill>
          <a:blip r:embed="rId2"/>
          <a:srcRect/>
          <a:stretch>
            <a:fillRect/>
          </a:stretch>
        </p:blipFill>
        <p:spPr>
          <a:xfrm>
            <a:off x="6172200" y="2743200"/>
            <a:ext cx="2971800" cy="213042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Review</a:t>
            </a:r>
          </a:p>
        </p:txBody>
      </p:sp>
      <p:sp>
        <p:nvSpPr>
          <p:cNvPr id="81922" name="Content Placeholder 2"/>
          <p:cNvSpPr>
            <a:spLocks noGrp="1"/>
          </p:cNvSpPr>
          <p:nvPr>
            <p:ph idx="1"/>
          </p:nvPr>
        </p:nvSpPr>
        <p:spPr/>
        <p:txBody>
          <a:bodyPr/>
          <a:lstStyle/>
          <a:p>
            <a:pPr eaLnBrk="1" hangingPunct="1"/>
            <a:r>
              <a:rPr lang="en-US" smtClean="0"/>
              <a:t>Explain how Congress and the President  share power in the fields of foreign relations and defense.</a:t>
            </a:r>
          </a:p>
          <a:p>
            <a:pPr eaLnBrk="1" hangingPunct="1"/>
            <a:r>
              <a:rPr lang="en-US" smtClean="0"/>
              <a:t>Where does Congress get its power to regulate naturalization.</a:t>
            </a:r>
          </a:p>
          <a:p>
            <a:pPr eaLnBrk="1" hangingPunct="1"/>
            <a:r>
              <a:rPr lang="en-US" smtClean="0"/>
              <a:t>How does a copyright differ from a patent?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The Implied Powers </a:t>
            </a:r>
          </a:p>
        </p:txBody>
      </p:sp>
      <p:sp>
        <p:nvSpPr>
          <p:cNvPr id="82946" name="Rectangle 3"/>
          <p:cNvSpPr>
            <a:spLocks noGrp="1" noChangeArrowheads="1"/>
          </p:cNvSpPr>
          <p:nvPr>
            <p:ph type="body" idx="1"/>
          </p:nvPr>
        </p:nvSpPr>
        <p:spPr/>
        <p:txBody>
          <a:bodyPr/>
          <a:lstStyle/>
          <a:p>
            <a:pPr eaLnBrk="1" hangingPunct="1">
              <a:lnSpc>
                <a:spcPct val="90000"/>
              </a:lnSpc>
            </a:pPr>
            <a:r>
              <a:rPr lang="en-US" smtClean="0"/>
              <a:t>Necessary and Proper Clause is the basis for most </a:t>
            </a:r>
            <a:r>
              <a:rPr lang="en-US" u="sng" smtClean="0"/>
              <a:t>implied powers</a:t>
            </a:r>
            <a:r>
              <a:rPr lang="en-US" smtClean="0"/>
              <a:t>. Art. I, Sect. 8, Clause 18.  Power</a:t>
            </a:r>
          </a:p>
          <a:p>
            <a:pPr eaLnBrk="1" hangingPunct="1">
              <a:lnSpc>
                <a:spcPct val="90000"/>
              </a:lnSpc>
            </a:pPr>
            <a:r>
              <a:rPr lang="en-US" smtClean="0"/>
              <a:t>Often called the </a:t>
            </a:r>
            <a:r>
              <a:rPr lang="en-US" b="1" smtClean="0"/>
              <a:t>elastic clause</a:t>
            </a:r>
            <a:r>
              <a:rPr lang="en-US" smtClean="0"/>
              <a:t> because of the broad way in which it has been interpreted by the Supreme Court.</a:t>
            </a:r>
          </a:p>
          <a:p>
            <a:pPr eaLnBrk="1" hangingPunct="1">
              <a:lnSpc>
                <a:spcPct val="90000"/>
              </a:lnSpc>
            </a:pPr>
            <a:r>
              <a:rPr lang="en-US" smtClean="0"/>
              <a:t>Battle Over Implied Powers—McCulloch v. Maryland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u="sng" smtClean="0"/>
              <a:t>McCulloch v. Maryland</a:t>
            </a:r>
          </a:p>
        </p:txBody>
      </p:sp>
      <p:sp>
        <p:nvSpPr>
          <p:cNvPr id="83970" name="Content Placeholder 2"/>
          <p:cNvSpPr>
            <a:spLocks noGrp="1"/>
          </p:cNvSpPr>
          <p:nvPr>
            <p:ph idx="1"/>
          </p:nvPr>
        </p:nvSpPr>
        <p:spPr/>
        <p:txBody>
          <a:bodyPr/>
          <a:lstStyle/>
          <a:p>
            <a:pPr eaLnBrk="1" hangingPunct="1"/>
            <a:r>
              <a:rPr lang="en-US" smtClean="0"/>
              <a:t>Battle over the Second Bank of the United States.</a:t>
            </a:r>
          </a:p>
          <a:p>
            <a:pPr eaLnBrk="1" hangingPunct="1"/>
            <a:r>
              <a:rPr lang="en-US" smtClean="0"/>
              <a:t>Maryland taxed the bank</a:t>
            </a:r>
          </a:p>
          <a:p>
            <a:pPr eaLnBrk="1" hangingPunct="1"/>
            <a:r>
              <a:rPr lang="en-US" smtClean="0"/>
              <a:t>The Supreme Court ruled this unconstitutional</a:t>
            </a:r>
          </a:p>
          <a:p>
            <a:pPr eaLnBrk="1" hangingPunct="1"/>
            <a:r>
              <a:rPr lang="en-US" smtClean="0"/>
              <a:t>Thus approving the idea of Implied Powers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Terms and Sessions</a:t>
            </a:r>
          </a:p>
        </p:txBody>
      </p:sp>
      <p:sp>
        <p:nvSpPr>
          <p:cNvPr id="22530" name="Content Placeholder 2"/>
          <p:cNvSpPr>
            <a:spLocks noGrp="1"/>
          </p:cNvSpPr>
          <p:nvPr>
            <p:ph idx="1"/>
          </p:nvPr>
        </p:nvSpPr>
        <p:spPr/>
        <p:txBody>
          <a:bodyPr/>
          <a:lstStyle/>
          <a:p>
            <a:pPr eaLnBrk="1" hangingPunct="1"/>
            <a:r>
              <a:rPr lang="en-US" u="sng" dirty="0" smtClean="0"/>
              <a:t>Special Session</a:t>
            </a:r>
          </a:p>
          <a:p>
            <a:pPr lvl="1" eaLnBrk="1" hangingPunct="1"/>
            <a:r>
              <a:rPr lang="en-US" dirty="0" smtClean="0"/>
              <a:t>A meeting to deal with some emergency situation</a:t>
            </a:r>
          </a:p>
          <a:p>
            <a:pPr lvl="1" eaLnBrk="1" hangingPunct="1"/>
            <a:r>
              <a:rPr lang="en-US" dirty="0" smtClean="0"/>
              <a:t>Only the </a:t>
            </a:r>
            <a:r>
              <a:rPr lang="en-US" u="sng" dirty="0" smtClean="0"/>
              <a:t>President</a:t>
            </a:r>
            <a:r>
              <a:rPr lang="en-US" dirty="0" smtClean="0"/>
              <a:t> may call a special session</a:t>
            </a:r>
          </a:p>
          <a:p>
            <a:pPr lvl="1" eaLnBrk="1" hangingPunct="1"/>
            <a:r>
              <a:rPr lang="en-US" dirty="0" smtClean="0"/>
              <a:t>The fact that Congress is in session almost year round reduces the likelihood of a special session.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arn(inVertical)">
                                      <p:cBhvr>
                                        <p:cTn id="7" dur="500"/>
                                        <p:tgtEl>
                                          <p:spTgt spid="2253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barn(inVertical)">
                                      <p:cBhvr>
                                        <p:cTn id="10" dur="500"/>
                                        <p:tgtEl>
                                          <p:spTgt spid="22530">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Effect transition="in" filter="barn(inVertical)">
                                      <p:cBhvr>
                                        <p:cTn id="13" dur="500"/>
                                        <p:tgtEl>
                                          <p:spTgt spid="22530">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2530">
                                            <p:txEl>
                                              <p:pRg st="3" end="3"/>
                                            </p:txEl>
                                          </p:spTgt>
                                        </p:tgtEl>
                                        <p:attrNameLst>
                                          <p:attrName>style.visibility</p:attrName>
                                        </p:attrNameLst>
                                      </p:cBhvr>
                                      <p:to>
                                        <p:strVal val="visible"/>
                                      </p:to>
                                    </p:set>
                                    <p:animEffect transition="in" filter="barn(inVertical)">
                                      <p:cBhvr>
                                        <p:cTn id="16"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mtClean="0"/>
              <a:t>The Battle Over Implied Powers</a:t>
            </a:r>
          </a:p>
        </p:txBody>
      </p:sp>
      <p:sp>
        <p:nvSpPr>
          <p:cNvPr id="84994" name="Content Placeholder 2"/>
          <p:cNvSpPr>
            <a:spLocks noGrp="1"/>
          </p:cNvSpPr>
          <p:nvPr>
            <p:ph idx="1"/>
          </p:nvPr>
        </p:nvSpPr>
        <p:spPr/>
        <p:txBody>
          <a:bodyPr/>
          <a:lstStyle/>
          <a:p>
            <a:pPr eaLnBrk="1" hangingPunct="1"/>
            <a:r>
              <a:rPr lang="en-US" smtClean="0"/>
              <a:t>This was a battle between Federalists and Anti-federalists</a:t>
            </a:r>
          </a:p>
          <a:p>
            <a:pPr lvl="1" eaLnBrk="1" hangingPunct="1"/>
            <a:r>
              <a:rPr lang="en-US" smtClean="0"/>
              <a:t>States Rights v. Strong Central Government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t>Where they come from</a:t>
            </a:r>
          </a:p>
        </p:txBody>
      </p:sp>
      <p:sp>
        <p:nvSpPr>
          <p:cNvPr id="86018" name="Content Placeholder 2"/>
          <p:cNvSpPr>
            <a:spLocks noGrp="1"/>
          </p:cNvSpPr>
          <p:nvPr>
            <p:ph idx="1"/>
          </p:nvPr>
        </p:nvSpPr>
        <p:spPr>
          <a:xfrm>
            <a:off x="76200" y="1219200"/>
            <a:ext cx="9067800" cy="5486400"/>
          </a:xfrm>
        </p:spPr>
        <p:txBody>
          <a:bodyPr/>
          <a:lstStyle/>
          <a:p>
            <a:pPr eaLnBrk="1" hangingPunct="1"/>
            <a:r>
              <a:rPr lang="en-US" smtClean="0"/>
              <a:t>The power to borrow money implies the power to establish the Federal Reserve System</a:t>
            </a:r>
          </a:p>
          <a:p>
            <a:pPr eaLnBrk="1" hangingPunct="1"/>
            <a:r>
              <a:rPr lang="en-US" smtClean="0"/>
              <a:t>The taxing power implies the power to make tax evasion a crime and provide for its punishment</a:t>
            </a:r>
          </a:p>
          <a:p>
            <a:pPr eaLnBrk="1" hangingPunct="1"/>
            <a:r>
              <a:rPr lang="en-US" smtClean="0"/>
              <a:t>The Commerce and war power implies the power to establish federal aid to education programs</a:t>
            </a:r>
          </a:p>
          <a:p>
            <a:pPr eaLnBrk="1" hangingPunct="1"/>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Where they come from</a:t>
            </a:r>
          </a:p>
        </p:txBody>
      </p:sp>
      <p:sp>
        <p:nvSpPr>
          <p:cNvPr id="87042" name="Content Placeholder 2"/>
          <p:cNvSpPr>
            <a:spLocks noGrp="1"/>
          </p:cNvSpPr>
          <p:nvPr>
            <p:ph idx="1"/>
          </p:nvPr>
        </p:nvSpPr>
        <p:spPr/>
        <p:txBody>
          <a:bodyPr/>
          <a:lstStyle/>
          <a:p>
            <a:pPr eaLnBrk="1" hangingPunct="1"/>
            <a:r>
              <a:rPr lang="en-US" smtClean="0"/>
              <a:t>The power to raise armies and a navy implies the power to draft men into the armed forces</a:t>
            </a:r>
          </a:p>
          <a:p>
            <a:pPr eaLnBrk="1" hangingPunct="1"/>
            <a:r>
              <a:rPr lang="en-US" smtClean="0"/>
              <a:t>The Commerce Power implies the power fix minimum wages and maximum work hours.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Review</a:t>
            </a:r>
          </a:p>
        </p:txBody>
      </p:sp>
      <p:sp>
        <p:nvSpPr>
          <p:cNvPr id="88066" name="Content Placeholder 2"/>
          <p:cNvSpPr>
            <a:spLocks noGrp="1"/>
          </p:cNvSpPr>
          <p:nvPr>
            <p:ph idx="1"/>
          </p:nvPr>
        </p:nvSpPr>
        <p:spPr/>
        <p:txBody>
          <a:bodyPr/>
          <a:lstStyle/>
          <a:p>
            <a:pPr eaLnBrk="1" hangingPunct="1"/>
            <a:r>
              <a:rPr lang="en-US" smtClean="0"/>
              <a:t>Explain what it means to appropriate.</a:t>
            </a:r>
          </a:p>
          <a:p>
            <a:pPr eaLnBrk="1" hangingPunct="1"/>
            <a:r>
              <a:rPr lang="en-US" smtClean="0"/>
              <a:t>What is the Necessary and Proper Clause sometimes called? How does it get its name?</a:t>
            </a:r>
          </a:p>
          <a:p>
            <a:pPr eaLnBrk="1" hangingPunct="1"/>
            <a:r>
              <a:rPr lang="en-US" smtClean="0"/>
              <a:t>What is the doctrine of implied powers?</a:t>
            </a:r>
          </a:p>
          <a:p>
            <a:pPr eaLnBrk="1" hangingPunct="1"/>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3600" smtClean="0"/>
              <a:t>The Nonlegislative Powers</a:t>
            </a:r>
            <a:br>
              <a:rPr lang="en-US" sz="3600" smtClean="0"/>
            </a:br>
            <a:endParaRPr lang="en-US" sz="3600" smtClean="0"/>
          </a:p>
        </p:txBody>
      </p:sp>
      <p:sp>
        <p:nvSpPr>
          <p:cNvPr id="89090" name="Rectangle 3"/>
          <p:cNvSpPr>
            <a:spLocks noGrp="1" noChangeArrowheads="1"/>
          </p:cNvSpPr>
          <p:nvPr>
            <p:ph type="body" idx="1"/>
          </p:nvPr>
        </p:nvSpPr>
        <p:spPr>
          <a:xfrm>
            <a:off x="457200" y="1371600"/>
            <a:ext cx="8229600" cy="4754563"/>
          </a:xfrm>
        </p:spPr>
        <p:txBody>
          <a:bodyPr/>
          <a:lstStyle/>
          <a:p>
            <a:pPr eaLnBrk="1" hangingPunct="1">
              <a:lnSpc>
                <a:spcPct val="90000"/>
              </a:lnSpc>
            </a:pPr>
            <a:r>
              <a:rPr lang="en-US" sz="2800" b="1" smtClean="0"/>
              <a:t>Constitutional Amendments</a:t>
            </a:r>
            <a:endParaRPr lang="en-US" sz="2800" smtClean="0"/>
          </a:p>
          <a:p>
            <a:pPr lvl="1" eaLnBrk="1" hangingPunct="1">
              <a:lnSpc>
                <a:spcPct val="90000"/>
              </a:lnSpc>
            </a:pPr>
            <a:r>
              <a:rPr lang="en-US" sz="2400" u="sng" smtClean="0"/>
              <a:t>Congress</a:t>
            </a:r>
            <a:r>
              <a:rPr lang="en-US" sz="2400" smtClean="0"/>
              <a:t> can start the Amendment process by passing proposed Const. amendments and sending them off to the States.</a:t>
            </a:r>
            <a:endParaRPr lang="en-US" sz="2400" b="1" smtClean="0"/>
          </a:p>
          <a:p>
            <a:pPr eaLnBrk="1" hangingPunct="1">
              <a:lnSpc>
                <a:spcPct val="90000"/>
              </a:lnSpc>
            </a:pPr>
            <a:r>
              <a:rPr lang="en-US" sz="2800" b="1" smtClean="0"/>
              <a:t>Electoral Duties</a:t>
            </a:r>
          </a:p>
          <a:p>
            <a:pPr lvl="1" eaLnBrk="1" hangingPunct="1">
              <a:lnSpc>
                <a:spcPct val="90000"/>
              </a:lnSpc>
            </a:pPr>
            <a:r>
              <a:rPr lang="en-US" sz="2400" smtClean="0"/>
              <a:t>Under the </a:t>
            </a:r>
            <a:r>
              <a:rPr lang="en-US" sz="2400" u="sng" smtClean="0"/>
              <a:t>12th</a:t>
            </a:r>
            <a:r>
              <a:rPr lang="en-US" sz="2400" smtClean="0"/>
              <a:t> Amendment the House elects the President if the Electoral College does not produce a majority.  </a:t>
            </a:r>
          </a:p>
          <a:p>
            <a:pPr lvl="2" eaLnBrk="1" hangingPunct="1">
              <a:lnSpc>
                <a:spcPct val="90000"/>
              </a:lnSpc>
            </a:pPr>
            <a:r>
              <a:rPr lang="en-US" sz="2000" smtClean="0"/>
              <a:t>Twice -1800 and 1824</a:t>
            </a:r>
          </a:p>
          <a:p>
            <a:pPr lvl="2" eaLnBrk="1" hangingPunct="1">
              <a:lnSpc>
                <a:spcPct val="90000"/>
              </a:lnSpc>
            </a:pPr>
            <a:r>
              <a:rPr lang="en-US" sz="2000" smtClean="0"/>
              <a:t>Senate elects VP if it does not produce a majority</a:t>
            </a:r>
          </a:p>
          <a:p>
            <a:pPr lvl="1" eaLnBrk="1" hangingPunct="1">
              <a:lnSpc>
                <a:spcPct val="90000"/>
              </a:lnSpc>
            </a:pPr>
            <a:r>
              <a:rPr lang="en-US" sz="2400" smtClean="0"/>
              <a:t>25th Amendment—Congress approves an appointed VP</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0" y="274638"/>
            <a:ext cx="9144000" cy="1143000"/>
          </a:xfrm>
        </p:spPr>
        <p:txBody>
          <a:bodyPr/>
          <a:lstStyle/>
          <a:p>
            <a:pPr eaLnBrk="1" hangingPunct="1"/>
            <a:r>
              <a:rPr lang="en-US" smtClean="0"/>
              <a:t>Impeachment and Removal Powers</a:t>
            </a:r>
          </a:p>
        </p:txBody>
      </p:sp>
      <p:sp>
        <p:nvSpPr>
          <p:cNvPr id="90114" name="Rectangle 3"/>
          <p:cNvSpPr>
            <a:spLocks noGrp="1" noChangeArrowheads="1"/>
          </p:cNvSpPr>
          <p:nvPr>
            <p:ph type="body" idx="1"/>
          </p:nvPr>
        </p:nvSpPr>
        <p:spPr>
          <a:xfrm>
            <a:off x="457200" y="1371600"/>
            <a:ext cx="8229600" cy="5029200"/>
          </a:xfrm>
        </p:spPr>
        <p:txBody>
          <a:bodyPr/>
          <a:lstStyle/>
          <a:p>
            <a:pPr eaLnBrk="1" hangingPunct="1">
              <a:lnSpc>
                <a:spcPct val="90000"/>
              </a:lnSpc>
            </a:pPr>
            <a:r>
              <a:rPr lang="en-US" sz="2400" smtClean="0"/>
              <a:t>Who may be impeached?</a:t>
            </a:r>
          </a:p>
          <a:p>
            <a:pPr lvl="1" eaLnBrk="1" hangingPunct="1">
              <a:lnSpc>
                <a:spcPct val="90000"/>
              </a:lnSpc>
            </a:pPr>
            <a:r>
              <a:rPr lang="en-US" sz="2000" u="sng" smtClean="0"/>
              <a:t>President, Vice President and all civil officers of the United States </a:t>
            </a:r>
          </a:p>
          <a:p>
            <a:pPr eaLnBrk="1" hangingPunct="1">
              <a:lnSpc>
                <a:spcPct val="90000"/>
              </a:lnSpc>
            </a:pPr>
            <a:r>
              <a:rPr lang="en-US" sz="2400" smtClean="0"/>
              <a:t>Grounds for impeachment</a:t>
            </a:r>
          </a:p>
          <a:p>
            <a:pPr lvl="1" eaLnBrk="1" hangingPunct="1">
              <a:lnSpc>
                <a:spcPct val="90000"/>
              </a:lnSpc>
            </a:pPr>
            <a:r>
              <a:rPr lang="en-US" sz="2000" u="sng" smtClean="0"/>
              <a:t>conviction of treason, bribery or other high crimes and misdemeanors </a:t>
            </a:r>
          </a:p>
          <a:p>
            <a:pPr eaLnBrk="1" hangingPunct="1">
              <a:lnSpc>
                <a:spcPct val="90000"/>
              </a:lnSpc>
            </a:pPr>
            <a:r>
              <a:rPr lang="en-US" sz="2400" smtClean="0"/>
              <a:t>What does “impeach” mean?</a:t>
            </a:r>
          </a:p>
          <a:p>
            <a:pPr lvl="1" eaLnBrk="1" hangingPunct="1">
              <a:lnSpc>
                <a:spcPct val="90000"/>
              </a:lnSpc>
            </a:pPr>
            <a:r>
              <a:rPr lang="en-US" sz="2000" u="sng" smtClean="0"/>
              <a:t>Put on trial</a:t>
            </a:r>
          </a:p>
          <a:p>
            <a:pPr eaLnBrk="1" hangingPunct="1">
              <a:lnSpc>
                <a:spcPct val="90000"/>
              </a:lnSpc>
            </a:pPr>
            <a:r>
              <a:rPr lang="en-US" sz="2400" smtClean="0"/>
              <a:t>Who impeaches?</a:t>
            </a:r>
          </a:p>
          <a:p>
            <a:pPr lvl="1" eaLnBrk="1" hangingPunct="1">
              <a:lnSpc>
                <a:spcPct val="90000"/>
              </a:lnSpc>
            </a:pPr>
            <a:r>
              <a:rPr lang="en-US" sz="2000" u="sng" smtClean="0"/>
              <a:t>House of Representatives</a:t>
            </a:r>
          </a:p>
          <a:p>
            <a:pPr eaLnBrk="1" hangingPunct="1">
              <a:lnSpc>
                <a:spcPct val="90000"/>
              </a:lnSpc>
            </a:pPr>
            <a:r>
              <a:rPr lang="en-US" sz="2400" smtClean="0"/>
              <a:t>Who holds the trial?</a:t>
            </a:r>
          </a:p>
          <a:p>
            <a:pPr lvl="1" eaLnBrk="1" hangingPunct="1">
              <a:lnSpc>
                <a:spcPct val="90000"/>
              </a:lnSpc>
            </a:pPr>
            <a:r>
              <a:rPr lang="en-US" sz="2000" u="sng" smtClean="0"/>
              <a:t>Senate</a:t>
            </a:r>
          </a:p>
          <a:p>
            <a:pPr eaLnBrk="1" hangingPunct="1">
              <a:lnSpc>
                <a:spcPct val="90000"/>
              </a:lnSpc>
            </a:pPr>
            <a:r>
              <a:rPr lang="en-US" sz="2400" smtClean="0"/>
              <a:t>Vote required?</a:t>
            </a:r>
          </a:p>
          <a:p>
            <a:pPr lvl="1" eaLnBrk="1" hangingPunct="1">
              <a:lnSpc>
                <a:spcPct val="90000"/>
              </a:lnSpc>
            </a:pPr>
            <a:r>
              <a:rPr lang="en-US" sz="2000" u="sng" smtClean="0"/>
              <a:t>Majority to impeach; two-thirds to convict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74638"/>
            <a:ext cx="9144000" cy="1143000"/>
          </a:xfrm>
        </p:spPr>
        <p:txBody>
          <a:bodyPr/>
          <a:lstStyle/>
          <a:p>
            <a:pPr eaLnBrk="1" hangingPunct="1"/>
            <a:r>
              <a:rPr lang="en-US" smtClean="0"/>
              <a:t>Impeachment and Removal Powers</a:t>
            </a:r>
          </a:p>
        </p:txBody>
      </p:sp>
      <p:sp>
        <p:nvSpPr>
          <p:cNvPr id="91138" name="Rectangle 3"/>
          <p:cNvSpPr>
            <a:spLocks noGrp="1" noChangeArrowheads="1"/>
          </p:cNvSpPr>
          <p:nvPr>
            <p:ph type="body" idx="1"/>
          </p:nvPr>
        </p:nvSpPr>
        <p:spPr/>
        <p:txBody>
          <a:bodyPr/>
          <a:lstStyle/>
          <a:p>
            <a:pPr eaLnBrk="1" hangingPunct="1"/>
            <a:r>
              <a:rPr lang="en-US" u="sng" smtClean="0"/>
              <a:t>Chief Justice of Supreme Court </a:t>
            </a:r>
            <a:r>
              <a:rPr lang="en-US" smtClean="0"/>
              <a:t>presides over Impeachments.</a:t>
            </a:r>
          </a:p>
          <a:p>
            <a:pPr eaLnBrk="1" hangingPunct="1"/>
            <a:r>
              <a:rPr lang="en-US" smtClean="0"/>
              <a:t>Exempt from pardon</a:t>
            </a:r>
          </a:p>
          <a:p>
            <a:pPr eaLnBrk="1" hangingPunct="1"/>
            <a:r>
              <a:rPr lang="en-US" smtClean="0"/>
              <a:t>17 impeachments, 7 convictions</a:t>
            </a:r>
          </a:p>
          <a:p>
            <a:pPr eaLnBrk="1" hangingPunct="1"/>
            <a:r>
              <a:rPr lang="en-US" smtClean="0"/>
              <a:t>Chief Justice Presides</a:t>
            </a:r>
          </a:p>
          <a:p>
            <a:pPr eaLnBrk="1" hangingPunct="1"/>
            <a:r>
              <a:rPr lang="en-US" smtClean="0"/>
              <a:t>Does not prevent criminal prosecution</a:t>
            </a:r>
          </a:p>
          <a:p>
            <a:pPr eaLnBrk="1" hangingPunct="1"/>
            <a:r>
              <a:rPr lang="en-US" smtClean="0"/>
              <a:t>Only punishment--removal from office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mtClean="0"/>
              <a:t>History of Presidential Impeachment</a:t>
            </a:r>
          </a:p>
        </p:txBody>
      </p:sp>
      <p:sp>
        <p:nvSpPr>
          <p:cNvPr id="92162" name="Rectangle 3"/>
          <p:cNvSpPr>
            <a:spLocks noGrp="1" noChangeArrowheads="1"/>
          </p:cNvSpPr>
          <p:nvPr>
            <p:ph type="body" sz="half" idx="1"/>
          </p:nvPr>
        </p:nvSpPr>
        <p:spPr>
          <a:xfrm>
            <a:off x="228600" y="1600200"/>
            <a:ext cx="4267200" cy="4876800"/>
          </a:xfrm>
        </p:spPr>
        <p:txBody>
          <a:bodyPr/>
          <a:lstStyle/>
          <a:p>
            <a:pPr eaLnBrk="1" hangingPunct="1"/>
            <a:r>
              <a:rPr lang="en-US" sz="2400" smtClean="0"/>
              <a:t>Only two Presidents have been impeached</a:t>
            </a:r>
          </a:p>
          <a:p>
            <a:pPr lvl="1" eaLnBrk="1" hangingPunct="1"/>
            <a:r>
              <a:rPr lang="en-US" sz="2000" u="sng" smtClean="0"/>
              <a:t>Andrew Johnson and Bill Clinton</a:t>
            </a:r>
          </a:p>
          <a:p>
            <a:pPr lvl="1" eaLnBrk="1" hangingPunct="1"/>
            <a:r>
              <a:rPr lang="en-US" sz="2000" smtClean="0"/>
              <a:t>Neither convicted</a:t>
            </a:r>
          </a:p>
          <a:p>
            <a:pPr lvl="1" eaLnBrk="1" hangingPunct="1"/>
            <a:r>
              <a:rPr lang="en-US" sz="2000" smtClean="0"/>
              <a:t>Both were considered “political”</a:t>
            </a:r>
          </a:p>
          <a:p>
            <a:pPr lvl="1" eaLnBrk="1" hangingPunct="1"/>
            <a:r>
              <a:rPr lang="en-US" sz="2000" smtClean="0"/>
              <a:t>In neither case did “misbehavior” go to corruption in office</a:t>
            </a:r>
          </a:p>
          <a:p>
            <a:pPr eaLnBrk="1" hangingPunct="1"/>
            <a:r>
              <a:rPr lang="en-US" sz="2400" smtClean="0"/>
              <a:t>Nixon:  Would have been impeached and convicted.  Resigned days before vote.</a:t>
            </a:r>
          </a:p>
        </p:txBody>
      </p:sp>
      <p:pic>
        <p:nvPicPr>
          <p:cNvPr id="92163" name="Picture 5" descr="bill-portrait"/>
          <p:cNvPicPr>
            <a:picLocks noGrp="1" noChangeAspect="1" noChangeArrowheads="1"/>
          </p:cNvPicPr>
          <p:nvPr>
            <p:ph sz="half" idx="2"/>
          </p:nvPr>
        </p:nvPicPr>
        <p:blipFill>
          <a:blip r:embed="rId2"/>
          <a:srcRect/>
          <a:stretch>
            <a:fillRect/>
          </a:stretch>
        </p:blipFill>
        <p:spPr>
          <a:xfrm>
            <a:off x="6781800" y="1371600"/>
            <a:ext cx="1901825" cy="2286000"/>
          </a:xfrm>
        </p:spPr>
      </p:pic>
      <p:pic>
        <p:nvPicPr>
          <p:cNvPr id="92164" name="Picture 6" descr="1101730604_400"/>
          <p:cNvPicPr>
            <a:picLocks noChangeAspect="1" noChangeArrowheads="1"/>
          </p:cNvPicPr>
          <p:nvPr/>
        </p:nvPicPr>
        <p:blipFill>
          <a:blip r:embed="rId3"/>
          <a:srcRect/>
          <a:stretch>
            <a:fillRect/>
          </a:stretch>
        </p:blipFill>
        <p:spPr bwMode="auto">
          <a:xfrm>
            <a:off x="4648200" y="2438400"/>
            <a:ext cx="2135188" cy="2813050"/>
          </a:xfrm>
          <a:prstGeom prst="rect">
            <a:avLst/>
          </a:prstGeom>
          <a:noFill/>
          <a:ln w="9525">
            <a:noFill/>
            <a:miter lim="800000"/>
            <a:headEnd/>
            <a:tailEnd/>
          </a:ln>
        </p:spPr>
      </p:pic>
      <p:pic>
        <p:nvPicPr>
          <p:cNvPr id="92165" name="Picture 7" descr="ajohnson"/>
          <p:cNvPicPr>
            <a:picLocks noChangeAspect="1" noChangeArrowheads="1"/>
          </p:cNvPicPr>
          <p:nvPr/>
        </p:nvPicPr>
        <p:blipFill>
          <a:blip r:embed="rId4"/>
          <a:srcRect/>
          <a:stretch>
            <a:fillRect/>
          </a:stretch>
        </p:blipFill>
        <p:spPr bwMode="auto">
          <a:xfrm>
            <a:off x="6781800" y="3657600"/>
            <a:ext cx="1908175" cy="22860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0"/>
            <a:ext cx="8229600" cy="1143000"/>
          </a:xfrm>
        </p:spPr>
        <p:txBody>
          <a:bodyPr/>
          <a:lstStyle/>
          <a:p>
            <a:pPr eaLnBrk="1" hangingPunct="1"/>
            <a:r>
              <a:rPr lang="en-US" smtClean="0"/>
              <a:t>Confirmation</a:t>
            </a:r>
          </a:p>
        </p:txBody>
      </p:sp>
      <p:sp>
        <p:nvSpPr>
          <p:cNvPr id="93186" name="Rectangle 3"/>
          <p:cNvSpPr>
            <a:spLocks noGrp="1" noChangeArrowheads="1"/>
          </p:cNvSpPr>
          <p:nvPr>
            <p:ph type="body" idx="1"/>
          </p:nvPr>
        </p:nvSpPr>
        <p:spPr>
          <a:xfrm>
            <a:off x="-4763" y="1143000"/>
            <a:ext cx="9148763" cy="5738813"/>
          </a:xfrm>
        </p:spPr>
        <p:txBody>
          <a:bodyPr/>
          <a:lstStyle/>
          <a:p>
            <a:pPr eaLnBrk="1" hangingPunct="1">
              <a:lnSpc>
                <a:spcPct val="80000"/>
              </a:lnSpc>
            </a:pPr>
            <a:r>
              <a:rPr lang="en-US" sz="2500" smtClean="0"/>
              <a:t>Senate must confirm presidential appointments.</a:t>
            </a:r>
          </a:p>
          <a:p>
            <a:pPr eaLnBrk="1" hangingPunct="1">
              <a:lnSpc>
                <a:spcPct val="80000"/>
              </a:lnSpc>
            </a:pPr>
            <a:r>
              <a:rPr lang="en-US" sz="2500" smtClean="0"/>
              <a:t>Referred to appropriate standing committee.</a:t>
            </a:r>
          </a:p>
          <a:p>
            <a:pPr eaLnBrk="1" hangingPunct="1">
              <a:lnSpc>
                <a:spcPct val="80000"/>
              </a:lnSpc>
            </a:pPr>
            <a:r>
              <a:rPr lang="en-US" sz="2500" smtClean="0"/>
              <a:t>Committee holds hearing to determine whether to recommend confirmation.</a:t>
            </a:r>
          </a:p>
          <a:p>
            <a:pPr eaLnBrk="1" hangingPunct="1">
              <a:lnSpc>
                <a:spcPct val="80000"/>
              </a:lnSpc>
            </a:pPr>
            <a:r>
              <a:rPr lang="en-US" sz="2500" smtClean="0"/>
              <a:t>If Committee votes to recommend, then Senate votes as a whole.  Majority vote required.</a:t>
            </a:r>
          </a:p>
          <a:p>
            <a:pPr eaLnBrk="1" hangingPunct="1">
              <a:lnSpc>
                <a:spcPct val="80000"/>
              </a:lnSpc>
            </a:pPr>
            <a:r>
              <a:rPr lang="en-US" sz="2500" smtClean="0"/>
              <a:t>Cabinet nominations are rarely rejected.  Only 12 of 600 voted down.</a:t>
            </a:r>
          </a:p>
          <a:p>
            <a:pPr eaLnBrk="1" hangingPunct="1">
              <a:lnSpc>
                <a:spcPct val="80000"/>
              </a:lnSpc>
            </a:pPr>
            <a:r>
              <a:rPr lang="en-US" sz="2500" smtClean="0"/>
              <a:t>Judicial nominees given closer scrutiny.</a:t>
            </a:r>
          </a:p>
          <a:p>
            <a:pPr eaLnBrk="1" hangingPunct="1">
              <a:lnSpc>
                <a:spcPct val="80000"/>
              </a:lnSpc>
            </a:pPr>
            <a:r>
              <a:rPr lang="en-US" sz="2500" smtClean="0"/>
              <a:t>More often nominees withdraw if it appears that there will be serious opposition in the Senate</a:t>
            </a:r>
          </a:p>
          <a:p>
            <a:pPr eaLnBrk="1" hangingPunct="1">
              <a:lnSpc>
                <a:spcPct val="80000"/>
              </a:lnSpc>
            </a:pPr>
            <a:r>
              <a:rPr lang="en-US" sz="2500" smtClean="0"/>
              <a:t>President typically appoints people who can be confirmed.</a:t>
            </a:r>
          </a:p>
          <a:p>
            <a:pPr eaLnBrk="1" hangingPunct="1">
              <a:lnSpc>
                <a:spcPct val="80000"/>
              </a:lnSpc>
            </a:pPr>
            <a:r>
              <a:rPr lang="en-US" sz="2500" smtClean="0"/>
              <a:t>Senatorial Courtesy.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457200" y="277813"/>
            <a:ext cx="8229600" cy="1017587"/>
          </a:xfrm>
        </p:spPr>
        <p:txBody>
          <a:bodyPr/>
          <a:lstStyle/>
          <a:p>
            <a:pPr eaLnBrk="1" hangingPunct="1"/>
            <a:r>
              <a:rPr lang="en-US" smtClean="0"/>
              <a:t>Ratification of Treaties</a:t>
            </a:r>
          </a:p>
        </p:txBody>
      </p:sp>
      <p:sp>
        <p:nvSpPr>
          <p:cNvPr id="94210" name="Rectangle 3"/>
          <p:cNvSpPr>
            <a:spLocks noGrp="1" noChangeArrowheads="1"/>
          </p:cNvSpPr>
          <p:nvPr>
            <p:ph type="body" idx="1"/>
          </p:nvPr>
        </p:nvSpPr>
        <p:spPr/>
        <p:txBody>
          <a:bodyPr/>
          <a:lstStyle/>
          <a:p>
            <a:pPr eaLnBrk="1" hangingPunct="1"/>
            <a:r>
              <a:rPr lang="en-US" smtClean="0"/>
              <a:t>Treaties must be ratified by </a:t>
            </a:r>
            <a:r>
              <a:rPr lang="en-US" u="sng" smtClean="0"/>
              <a:t>2/3</a:t>
            </a:r>
            <a:r>
              <a:rPr lang="en-US" smtClean="0"/>
              <a:t> of Senate </a:t>
            </a:r>
          </a:p>
          <a:p>
            <a:pPr eaLnBrk="1" hangingPunct="1"/>
            <a:r>
              <a:rPr lang="en-US" smtClean="0"/>
              <a:t>Senate may reject, ratify or add amendments and condition approval on the acceptance of amendments by the other parties to the treaty.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Review</a:t>
            </a:r>
          </a:p>
        </p:txBody>
      </p:sp>
      <p:sp>
        <p:nvSpPr>
          <p:cNvPr id="23554" name="Content Placeholder 2"/>
          <p:cNvSpPr>
            <a:spLocks noGrp="1"/>
          </p:cNvSpPr>
          <p:nvPr>
            <p:ph idx="1"/>
          </p:nvPr>
        </p:nvSpPr>
        <p:spPr/>
        <p:txBody>
          <a:bodyPr/>
          <a:lstStyle/>
          <a:p>
            <a:pPr eaLnBrk="1" hangingPunct="1"/>
            <a:r>
              <a:rPr lang="en-US" smtClean="0"/>
              <a:t>How long does a term last?</a:t>
            </a:r>
          </a:p>
          <a:p>
            <a:pPr eaLnBrk="1" hangingPunct="1"/>
            <a:r>
              <a:rPr lang="en-US" smtClean="0"/>
              <a:t>How does a special session differ from a regular session?</a:t>
            </a:r>
          </a:p>
          <a:p>
            <a:pPr eaLnBrk="1" hangingPunct="1"/>
            <a:r>
              <a:rPr lang="en-US" smtClean="0"/>
              <a:t>When does Congress adjourn?</a:t>
            </a:r>
          </a:p>
          <a:p>
            <a:pPr eaLnBrk="1" hangingPunct="1"/>
            <a:r>
              <a:rPr lang="en-US" smtClean="0"/>
              <a:t>Who has the power to prorogue?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Investigatory Powers</a:t>
            </a:r>
          </a:p>
        </p:txBody>
      </p:sp>
      <p:sp>
        <p:nvSpPr>
          <p:cNvPr id="95234" name="Rectangle 3"/>
          <p:cNvSpPr>
            <a:spLocks noGrp="1" noChangeArrowheads="1"/>
          </p:cNvSpPr>
          <p:nvPr>
            <p:ph type="body" sz="half" idx="1"/>
          </p:nvPr>
        </p:nvSpPr>
        <p:spPr>
          <a:xfrm>
            <a:off x="0" y="1143000"/>
            <a:ext cx="4648200" cy="5715000"/>
          </a:xfrm>
        </p:spPr>
        <p:txBody>
          <a:bodyPr/>
          <a:lstStyle/>
          <a:p>
            <a:pPr eaLnBrk="1" hangingPunct="1">
              <a:lnSpc>
                <a:spcPct val="90000"/>
              </a:lnSpc>
            </a:pPr>
            <a:r>
              <a:rPr lang="en-US" sz="2800" smtClean="0"/>
              <a:t>Congress has broad powers to </a:t>
            </a:r>
            <a:r>
              <a:rPr lang="en-US" sz="2800" u="sng" smtClean="0"/>
              <a:t>investigate</a:t>
            </a:r>
            <a:r>
              <a:rPr lang="en-US" sz="2800" smtClean="0"/>
              <a:t> any matter that falls within the scope of its legislative powers</a:t>
            </a:r>
          </a:p>
          <a:p>
            <a:pPr eaLnBrk="1" hangingPunct="1">
              <a:lnSpc>
                <a:spcPct val="90000"/>
              </a:lnSpc>
            </a:pPr>
            <a:r>
              <a:rPr lang="en-US" sz="2800" smtClean="0"/>
              <a:t>Usually done through committees. </a:t>
            </a:r>
          </a:p>
          <a:p>
            <a:pPr lvl="1" eaLnBrk="1" hangingPunct="1">
              <a:lnSpc>
                <a:spcPct val="90000"/>
              </a:lnSpc>
            </a:pPr>
            <a:r>
              <a:rPr lang="en-US" sz="2400" smtClean="0"/>
              <a:t>Kennedy Assassination, Watergate, other scandals, matters of public policy, crime, </a:t>
            </a:r>
          </a:p>
        </p:txBody>
      </p:sp>
      <p:pic>
        <p:nvPicPr>
          <p:cNvPr id="95235" name="Picture 5" descr="8004gov1"/>
          <p:cNvPicPr>
            <a:picLocks noGrp="1" noChangeAspect="1" noChangeArrowheads="1"/>
          </p:cNvPicPr>
          <p:nvPr>
            <p:ph sz="half" idx="2"/>
          </p:nvPr>
        </p:nvPicPr>
        <p:blipFill>
          <a:blip r:embed="rId2"/>
          <a:srcRect/>
          <a:stretch>
            <a:fillRect/>
          </a:stretch>
        </p:blipFill>
        <p:spPr>
          <a:xfrm>
            <a:off x="4572000" y="2133600"/>
            <a:ext cx="4254500" cy="3125788"/>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457200" y="4763"/>
            <a:ext cx="8229600" cy="1143000"/>
          </a:xfrm>
        </p:spPr>
        <p:txBody>
          <a:bodyPr/>
          <a:lstStyle/>
          <a:p>
            <a:pPr eaLnBrk="1" hangingPunct="1"/>
            <a:r>
              <a:rPr lang="en-US" smtClean="0"/>
              <a:t>Investigatory Powers</a:t>
            </a:r>
          </a:p>
        </p:txBody>
      </p:sp>
      <p:sp>
        <p:nvSpPr>
          <p:cNvPr id="96258" name="Rectangle 3"/>
          <p:cNvSpPr>
            <a:spLocks noGrp="1" noChangeArrowheads="1"/>
          </p:cNvSpPr>
          <p:nvPr>
            <p:ph type="body" idx="1"/>
          </p:nvPr>
        </p:nvSpPr>
        <p:spPr>
          <a:xfrm>
            <a:off x="0" y="838200"/>
            <a:ext cx="9144000" cy="6019800"/>
          </a:xfrm>
        </p:spPr>
        <p:txBody>
          <a:bodyPr/>
          <a:lstStyle/>
          <a:p>
            <a:pPr eaLnBrk="1" hangingPunct="1">
              <a:lnSpc>
                <a:spcPct val="90000"/>
              </a:lnSpc>
            </a:pPr>
            <a:r>
              <a:rPr lang="en-US" sz="2800" smtClean="0"/>
              <a:t>Basic reasons for investigations include:</a:t>
            </a:r>
          </a:p>
          <a:p>
            <a:pPr lvl="1" eaLnBrk="1" hangingPunct="1">
              <a:lnSpc>
                <a:spcPct val="90000"/>
              </a:lnSpc>
            </a:pPr>
            <a:r>
              <a:rPr lang="en-US" sz="2400" smtClean="0"/>
              <a:t>gathering information</a:t>
            </a:r>
          </a:p>
          <a:p>
            <a:pPr lvl="1" eaLnBrk="1" hangingPunct="1">
              <a:lnSpc>
                <a:spcPct val="90000"/>
              </a:lnSpc>
            </a:pPr>
            <a:r>
              <a:rPr lang="en-US" sz="2400" smtClean="0"/>
              <a:t>oversee the operations of executive departments</a:t>
            </a:r>
          </a:p>
          <a:p>
            <a:pPr lvl="1" eaLnBrk="1" hangingPunct="1">
              <a:lnSpc>
                <a:spcPct val="90000"/>
              </a:lnSpc>
            </a:pPr>
            <a:r>
              <a:rPr lang="en-US" sz="2400" smtClean="0"/>
              <a:t>focus public attention of a particular subject</a:t>
            </a:r>
          </a:p>
          <a:p>
            <a:pPr lvl="1" eaLnBrk="1" hangingPunct="1">
              <a:lnSpc>
                <a:spcPct val="90000"/>
              </a:lnSpc>
            </a:pPr>
            <a:r>
              <a:rPr lang="en-US" sz="2400" smtClean="0"/>
              <a:t>expose the questionable activities of public officials</a:t>
            </a:r>
          </a:p>
          <a:p>
            <a:pPr lvl="1" eaLnBrk="1" hangingPunct="1">
              <a:lnSpc>
                <a:spcPct val="90000"/>
              </a:lnSpc>
            </a:pPr>
            <a:r>
              <a:rPr lang="en-US" sz="2400" smtClean="0"/>
              <a:t>promote the particular interests of some members of congress</a:t>
            </a:r>
          </a:p>
          <a:p>
            <a:pPr eaLnBrk="1" hangingPunct="1">
              <a:lnSpc>
                <a:spcPct val="90000"/>
              </a:lnSpc>
            </a:pPr>
            <a:r>
              <a:rPr lang="en-US" sz="2800" smtClean="0"/>
              <a:t>Congress often holds investigations for political reasons—to show that are concerned about issues, to get themselves in from the cameras, etc.</a:t>
            </a:r>
          </a:p>
          <a:p>
            <a:pPr eaLnBrk="1" hangingPunct="1">
              <a:lnSpc>
                <a:spcPct val="90000"/>
              </a:lnSpc>
            </a:pPr>
            <a:endParaRPr lang="en-US" sz="28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t>Review</a:t>
            </a:r>
          </a:p>
        </p:txBody>
      </p:sp>
      <p:sp>
        <p:nvSpPr>
          <p:cNvPr id="97282" name="Content Placeholder 2"/>
          <p:cNvSpPr>
            <a:spLocks noGrp="1"/>
          </p:cNvSpPr>
          <p:nvPr>
            <p:ph idx="1"/>
          </p:nvPr>
        </p:nvSpPr>
        <p:spPr>
          <a:xfrm>
            <a:off x="0" y="1143000"/>
            <a:ext cx="9144000" cy="5562600"/>
          </a:xfrm>
        </p:spPr>
        <p:txBody>
          <a:bodyPr/>
          <a:lstStyle/>
          <a:p>
            <a:pPr eaLnBrk="1" hangingPunct="1"/>
            <a:r>
              <a:rPr lang="en-US" sz="2800" smtClean="0"/>
              <a:t>If the vice president becomes vacant, how is a successor chosen?</a:t>
            </a:r>
          </a:p>
          <a:p>
            <a:pPr eaLnBrk="1" hangingPunct="1"/>
            <a:r>
              <a:rPr lang="en-US" sz="2800" smtClean="0"/>
              <a:t>What public officer can a house member impeach?</a:t>
            </a:r>
          </a:p>
          <a:p>
            <a:pPr eaLnBrk="1" hangingPunct="1"/>
            <a:r>
              <a:rPr lang="en-US" sz="2800" smtClean="0"/>
              <a:t>Which two Presidents have been impeached?</a:t>
            </a:r>
          </a:p>
          <a:p>
            <a:pPr eaLnBrk="1" hangingPunct="1"/>
            <a:r>
              <a:rPr lang="en-US" sz="2800" smtClean="0"/>
              <a:t>Describe the outcomes of the trials.</a:t>
            </a:r>
          </a:p>
          <a:p>
            <a:pPr eaLnBrk="1" hangingPunct="1"/>
            <a:r>
              <a:rPr lang="en-US" sz="2800" smtClean="0"/>
              <a:t>Why did  Clinton supporters want to censure him during his impeachment?</a:t>
            </a:r>
          </a:p>
          <a:p>
            <a:pPr eaLnBrk="1" hangingPunct="1"/>
            <a:r>
              <a:rPr lang="en-US" sz="2800" smtClean="0"/>
              <a:t>What did the house judiciary Committee seek in the subpoenas it severed on President Nixon?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House of Representatives</a:t>
            </a:r>
            <a:endParaRPr lang="en-US" dirty="0"/>
          </a:p>
        </p:txBody>
      </p:sp>
      <p:sp>
        <p:nvSpPr>
          <p:cNvPr id="24578" name="Content Placeholder 2"/>
          <p:cNvSpPr>
            <a:spLocks noGrp="1"/>
          </p:cNvSpPr>
          <p:nvPr>
            <p:ph idx="1"/>
          </p:nvPr>
        </p:nvSpPr>
        <p:spPr/>
        <p:txBody>
          <a:bodyPr/>
          <a:lstStyle/>
          <a:p>
            <a:pPr eaLnBrk="1" hangingPunct="1"/>
            <a:r>
              <a:rPr lang="en-US" smtClean="0"/>
              <a:t>435 Seats</a:t>
            </a:r>
          </a:p>
          <a:p>
            <a:pPr eaLnBrk="1" hangingPunct="1"/>
            <a:r>
              <a:rPr lang="en-US" smtClean="0"/>
              <a:t>Seats shall be </a:t>
            </a:r>
            <a:r>
              <a:rPr lang="en-US" u="sng" smtClean="0"/>
              <a:t>apportioned</a:t>
            </a:r>
            <a:r>
              <a:rPr lang="en-US" smtClean="0"/>
              <a:t>, or distributed among the states based on </a:t>
            </a:r>
            <a:r>
              <a:rPr lang="en-US" u="sng" smtClean="0"/>
              <a:t>population</a:t>
            </a:r>
            <a:r>
              <a:rPr lang="en-US" smtClean="0"/>
              <a:t>.</a:t>
            </a:r>
          </a:p>
          <a:p>
            <a:pPr eaLnBrk="1" hangingPunct="1"/>
            <a:r>
              <a:rPr lang="en-US" smtClean="0"/>
              <a:t>Each state is guaranteed at least </a:t>
            </a:r>
            <a:r>
              <a:rPr lang="en-US" u="sng" smtClean="0"/>
              <a:t>one</a:t>
            </a:r>
            <a:r>
              <a:rPr lang="en-US" smtClean="0"/>
              <a:t> seat.</a:t>
            </a:r>
          </a:p>
          <a:p>
            <a:pPr eaLnBrk="1" hangingPunct="1"/>
            <a:r>
              <a:rPr lang="en-US" smtClean="0"/>
              <a:t>A Representative serves a </a:t>
            </a:r>
            <a:r>
              <a:rPr lang="en-US" u="sng" smtClean="0"/>
              <a:t>two</a:t>
            </a:r>
            <a:r>
              <a:rPr lang="en-US" smtClean="0"/>
              <a:t> year term.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Black"/>
        <a:ea typeface=""/>
        <a:cs typeface=""/>
      </a:majorFont>
      <a:minorFont>
        <a:latin typeface="Courier 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3646</Words>
  <Application>Microsoft Office PowerPoint</Application>
  <PresentationFormat>On-screen Show (4:3)</PresentationFormat>
  <Paragraphs>455</Paragraphs>
  <Slides>82</Slides>
  <Notes>0</Notes>
  <HiddenSlides>0</HiddenSlides>
  <MMClips>1</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Congress and Powers of Congress</vt:lpstr>
      <vt:lpstr>The National Legislature</vt:lpstr>
      <vt:lpstr>Bicameral Congress – Two House Legislature</vt:lpstr>
      <vt:lpstr>Federalist 51</vt:lpstr>
      <vt:lpstr>Terms and Sessions</vt:lpstr>
      <vt:lpstr>Terms and Sessions</vt:lpstr>
      <vt:lpstr>Terms and Sessions</vt:lpstr>
      <vt:lpstr>Review</vt:lpstr>
      <vt:lpstr>The House of Representatives</vt:lpstr>
      <vt:lpstr>The House of Representatives</vt:lpstr>
      <vt:lpstr>Reapportionment</vt:lpstr>
      <vt:lpstr>Reapportionment</vt:lpstr>
      <vt:lpstr>The Reapportionment Act of 1929</vt:lpstr>
      <vt:lpstr>http://2010.census.gov/2010census/data/ </vt:lpstr>
      <vt:lpstr>Congressional Elections</vt:lpstr>
      <vt:lpstr>Congressional Elections</vt:lpstr>
      <vt:lpstr>Districts</vt:lpstr>
      <vt:lpstr>Gerrymandering</vt:lpstr>
      <vt:lpstr>Gerrymandering</vt:lpstr>
      <vt:lpstr>Gerrymandering</vt:lpstr>
      <vt:lpstr>Congressional District in Alabama </vt:lpstr>
      <vt:lpstr>Alabama Congressional Districts </vt:lpstr>
      <vt:lpstr>Congressional District in Alabama </vt:lpstr>
      <vt:lpstr>The Courts v. Gerrymandering</vt:lpstr>
      <vt:lpstr>PowerPoint Presentation</vt:lpstr>
      <vt:lpstr>The House</vt:lpstr>
      <vt:lpstr>The House</vt:lpstr>
      <vt:lpstr>Review</vt:lpstr>
      <vt:lpstr>The Senate</vt:lpstr>
      <vt:lpstr>The Senate</vt:lpstr>
      <vt:lpstr>The Senate</vt:lpstr>
      <vt:lpstr>The Size of the Senate</vt:lpstr>
      <vt:lpstr>Election to the Senate</vt:lpstr>
      <vt:lpstr>Term of a Senator</vt:lpstr>
      <vt:lpstr>Review</vt:lpstr>
      <vt:lpstr>Personal and Political Backgrounds</vt:lpstr>
      <vt:lpstr>Personal and Political Backgrounds</vt:lpstr>
      <vt:lpstr>Personal and Political Backgrounds</vt:lpstr>
      <vt:lpstr>The Job</vt:lpstr>
      <vt:lpstr>The Job</vt:lpstr>
      <vt:lpstr>The Job</vt:lpstr>
      <vt:lpstr>Compensation</vt:lpstr>
      <vt:lpstr>Compensation</vt:lpstr>
      <vt:lpstr>Review</vt:lpstr>
      <vt:lpstr>Congress and Powers of Congress</vt:lpstr>
      <vt:lpstr> The Scope of Congressional Powers</vt:lpstr>
      <vt:lpstr>What Congress Can Not Do</vt:lpstr>
      <vt:lpstr>Strict v. Liberal Construction</vt:lpstr>
      <vt:lpstr>Strict v. Liberal Construction</vt:lpstr>
      <vt:lpstr>Reasons for Growth of National Government</vt:lpstr>
      <vt:lpstr>Review</vt:lpstr>
      <vt:lpstr>The Expressed Powers</vt:lpstr>
      <vt:lpstr>Types of Taxes </vt:lpstr>
      <vt:lpstr>Limits on the Power to Tax</vt:lpstr>
      <vt:lpstr>Power to Borrow </vt:lpstr>
      <vt:lpstr>The National Debt</vt:lpstr>
      <vt:lpstr>Commerce Power</vt:lpstr>
      <vt:lpstr>Four restrictions on commerce power</vt:lpstr>
      <vt:lpstr>The Currency Power </vt:lpstr>
      <vt:lpstr>Bankruptcy </vt:lpstr>
      <vt:lpstr>Review</vt:lpstr>
      <vt:lpstr>Other Expressed Powers</vt:lpstr>
      <vt:lpstr>Additional Powers of Congress</vt:lpstr>
      <vt:lpstr>Copyrights and Patents</vt:lpstr>
      <vt:lpstr>Weights and Measures</vt:lpstr>
      <vt:lpstr>Power Over Territories and Other Areas</vt:lpstr>
      <vt:lpstr>Review</vt:lpstr>
      <vt:lpstr>The Implied Powers </vt:lpstr>
      <vt:lpstr>McCulloch v. Maryland</vt:lpstr>
      <vt:lpstr>The Battle Over Implied Powers</vt:lpstr>
      <vt:lpstr>Where they come from</vt:lpstr>
      <vt:lpstr>Where they come from</vt:lpstr>
      <vt:lpstr>Review</vt:lpstr>
      <vt:lpstr>The Nonlegislative Powers </vt:lpstr>
      <vt:lpstr>Impeachment and Removal Powers</vt:lpstr>
      <vt:lpstr>Impeachment and Removal Powers</vt:lpstr>
      <vt:lpstr>History of Presidential Impeachment</vt:lpstr>
      <vt:lpstr>Confirmation</vt:lpstr>
      <vt:lpstr>Ratification of Treaties</vt:lpstr>
      <vt:lpstr>Investigatory Powers</vt:lpstr>
      <vt:lpstr>Investigatory Powers</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and Powers of Congress</dc:title>
  <dc:creator>Daniel Farris</dc:creator>
  <cp:lastModifiedBy>Rinks, Barry L.</cp:lastModifiedBy>
  <cp:revision>50</cp:revision>
  <dcterms:created xsi:type="dcterms:W3CDTF">2011-09-12T02:46:10Z</dcterms:created>
  <dcterms:modified xsi:type="dcterms:W3CDTF">2014-09-09T14:49:56Z</dcterms:modified>
</cp:coreProperties>
</file>